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341" r:id="rId2"/>
    <p:sldId id="370" r:id="rId3"/>
    <p:sldId id="374" r:id="rId4"/>
    <p:sldId id="375" r:id="rId5"/>
    <p:sldId id="377" r:id="rId6"/>
    <p:sldId id="256" r:id="rId7"/>
    <p:sldId id="257" r:id="rId8"/>
    <p:sldId id="348" r:id="rId9"/>
    <p:sldId id="349" r:id="rId10"/>
    <p:sldId id="350" r:id="rId11"/>
    <p:sldId id="351" r:id="rId12"/>
    <p:sldId id="352" r:id="rId13"/>
    <p:sldId id="353" r:id="rId14"/>
    <p:sldId id="354" r:id="rId15"/>
    <p:sldId id="355" r:id="rId16"/>
    <p:sldId id="356" r:id="rId17"/>
    <p:sldId id="258" r:id="rId18"/>
    <p:sldId id="264" r:id="rId19"/>
    <p:sldId id="271" r:id="rId20"/>
    <p:sldId id="269" r:id="rId21"/>
    <p:sldId id="270" r:id="rId22"/>
    <p:sldId id="338" r:id="rId23"/>
    <p:sldId id="276" r:id="rId24"/>
    <p:sldId id="336" r:id="rId25"/>
    <p:sldId id="277" r:id="rId26"/>
    <p:sldId id="281" r:id="rId27"/>
    <p:sldId id="283" r:id="rId28"/>
    <p:sldId id="284" r:id="rId29"/>
    <p:sldId id="315" r:id="rId30"/>
    <p:sldId id="357" r:id="rId31"/>
    <p:sldId id="361" r:id="rId32"/>
    <p:sldId id="364" r:id="rId33"/>
    <p:sldId id="285" r:id="rId34"/>
    <p:sldId id="286" r:id="rId35"/>
    <p:sldId id="287" r:id="rId36"/>
    <p:sldId id="300" r:id="rId37"/>
    <p:sldId id="301" r:id="rId38"/>
    <p:sldId id="306" r:id="rId39"/>
    <p:sldId id="308" r:id="rId40"/>
    <p:sldId id="309" r:id="rId41"/>
    <p:sldId id="339" r:id="rId42"/>
    <p:sldId id="313" r:id="rId43"/>
    <p:sldId id="311" r:id="rId44"/>
    <p:sldId id="316" r:id="rId45"/>
    <p:sldId id="365" r:id="rId46"/>
    <p:sldId id="310" r:id="rId47"/>
    <p:sldId id="314" r:id="rId48"/>
    <p:sldId id="318" r:id="rId49"/>
    <p:sldId id="337" r:id="rId50"/>
    <p:sldId id="376" r:id="rId51"/>
    <p:sldId id="312" r:id="rId52"/>
    <p:sldId id="332" r:id="rId53"/>
    <p:sldId id="333" r:id="rId54"/>
    <p:sldId id="335" r:id="rId55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881" autoAdjust="0"/>
  </p:normalViewPr>
  <p:slideViewPr>
    <p:cSldViewPr>
      <p:cViewPr varScale="1">
        <p:scale>
          <a:sx n="93" d="100"/>
          <a:sy n="93" d="100"/>
        </p:scale>
        <p:origin x="-215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4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5" Type="http://schemas.openxmlformats.org/officeDocument/2006/relationships/image" Target="../media/image24.wmf"/><Relationship Id="rId4" Type="http://schemas.openxmlformats.org/officeDocument/2006/relationships/image" Target="../media/image23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5" Type="http://schemas.openxmlformats.org/officeDocument/2006/relationships/image" Target="../media/image26.wmf"/><Relationship Id="rId4" Type="http://schemas.openxmlformats.org/officeDocument/2006/relationships/image" Target="../media/image2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56EF7-AE4D-42E2-BCDB-8D6D606D5EF1}" type="datetimeFigureOut">
              <a:rPr lang="zh-TW" altLang="en-US" smtClean="0"/>
              <a:pPr/>
              <a:t>2020/3/11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BFCD59-0CAB-444B-8AEA-9A760507F2F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7582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ublic_domain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File:East_coast_sst_track.jpg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FCD59-0CAB-444B-8AEA-9A760507F2F7}" type="slidenum">
              <a:rPr lang="zh-TW" altLang="en-US" smtClean="0"/>
              <a:pPr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0236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I, the copyright holder of this work, hereby release it into the </a:t>
            </a:r>
            <a:r>
              <a:rPr lang="en-US" altLang="zh-TW" sz="1200" b="1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ublic domain"/>
              </a:rPr>
              <a:t>public domain</a:t>
            </a:r>
            <a:r>
              <a:rPr lang="en-US" altLang="zh-TW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This applies worldwide.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this is not legally possible:</a:t>
            </a:r>
            <a:b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grant any entity the right to use this work </a:t>
            </a:r>
            <a:r>
              <a:rPr lang="en-US" altLang="zh-TW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any purpose</a:t>
            </a:r>
            <a:r>
              <a:rPr lang="en-US" altLang="zh-TW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without any conditions, unless such conditions are required by law.</a:t>
            </a:r>
          </a:p>
          <a:p>
            <a:endParaRPr lang="en-US" altLang="zh-TW" sz="1200" b="0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dirty="0" smtClean="0">
                <a:hlinkClick r:id="rId4"/>
              </a:rPr>
              <a:t>https://en.wikipedia.org/wiki/File:East_coast_sst_track.jpg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FCD59-0CAB-444B-8AEA-9A760507F2F7}" type="slidenum">
              <a:rPr lang="zh-TW" altLang="en-US" smtClean="0"/>
              <a:pPr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2162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FCD59-0CAB-444B-8AEA-9A760507F2F7}" type="slidenum">
              <a:rPr lang="zh-TW" altLang="en-US" smtClean="0"/>
              <a:pPr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0563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mtClean="0"/>
              <a:t>https://publishing.cdlib.org/ucpressebooks/view?docId=kt167nb66r&amp;chunk.id=ch15&amp;toc.id=ch15&amp;brand=eschol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FCD59-0CAB-444B-8AEA-9A760507F2F7}" type="slidenum">
              <a:rPr lang="zh-TW" altLang="en-US" smtClean="0"/>
              <a:pPr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0897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mtClean="0"/>
              <a:t>https://publishing.cdlib.org/ucpressebooks/view?docId=kt167nb66r&amp;chunk.id=ch15&amp;toc.id=ch15&amp;brand=eschol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FCD59-0CAB-444B-8AEA-9A760507F2F7}" type="slidenum">
              <a:rPr lang="zh-TW" altLang="en-US" smtClean="0"/>
              <a:pPr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8897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mtClean="0"/>
              <a:t>https://publishing.cdlib.org/ucpressebooks/view?docId=kt167nb66r&amp;chunk.id=ch15&amp;toc.id=ch15&amp;brand=eschol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FCD59-0CAB-444B-8AEA-9A760507F2F7}" type="slidenum">
              <a:rPr lang="zh-TW" altLang="en-US" smtClean="0"/>
              <a:pPr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360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Wu, C. R., Y. L. Wang, Y. F. Lin, and S. Y. Chao (2017), Intrusion of the Kuroshio into the South and East China Seas, </a:t>
            </a:r>
            <a:r>
              <a:rPr lang="en-US" altLang="zh-TW" sz="1200" i="1" dirty="0" err="1" smtClean="0"/>
              <a:t>Sci</a:t>
            </a:r>
            <a:r>
              <a:rPr lang="en-US" altLang="zh-TW" sz="1200" i="1" dirty="0" smtClean="0"/>
              <a:t> Rep</a:t>
            </a:r>
            <a:r>
              <a:rPr lang="en-US" altLang="zh-TW" sz="1200" dirty="0" smtClean="0"/>
              <a:t>, </a:t>
            </a:r>
            <a:r>
              <a:rPr lang="en-US" altLang="zh-TW" sz="1200" i="1" dirty="0" smtClean="0"/>
              <a:t>7</a:t>
            </a:r>
            <a:r>
              <a:rPr lang="en-US" altLang="zh-TW" sz="1200" dirty="0" smtClean="0"/>
              <a:t>(1), 7895, doi:10.1038/s41598-017-08206-4</a:t>
            </a:r>
            <a:endParaRPr lang="zh-TW" altLang="en-US" sz="120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FCD59-0CAB-444B-8AEA-9A760507F2F7}" type="slidenum">
              <a:rPr lang="zh-TW" altLang="en-US" smtClean="0"/>
              <a:pPr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9411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98726-E89F-49C8-85E6-5C10ADF8B448}" type="datetime1">
              <a:rPr lang="zh-TW" altLang="en-US" smtClean="0"/>
              <a:t>2020/3/11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A6BF-C585-4BDC-9F34-1F00FC5ED492}" type="datetime1">
              <a:rPr lang="zh-TW" altLang="en-US" smtClean="0"/>
              <a:t>2020/3/11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5977-6E15-48CE-B0BD-C1659209597D}" type="datetime1">
              <a:rPr lang="zh-TW" altLang="en-US" smtClean="0"/>
              <a:t>2020/3/11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65F6-7634-4B3F-A63B-02A765B28D6C}" type="datetime1">
              <a:rPr lang="zh-TW" altLang="en-US" smtClean="0"/>
              <a:t>2020/3/11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D6676-B930-475A-87F5-4717776A5918}" type="datetime1">
              <a:rPr lang="zh-TW" altLang="en-US" smtClean="0"/>
              <a:t>2020/3/11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3E7CD-6799-46FB-97C6-C5E1574F2645}" type="datetime1">
              <a:rPr lang="zh-TW" altLang="en-US" smtClean="0"/>
              <a:t>2020/3/11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169A9-208D-4B03-B42D-8297D104CCD0}" type="datetime1">
              <a:rPr lang="zh-TW" altLang="en-US" smtClean="0"/>
              <a:t>2020/3/11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9388C-C826-4E09-86A4-CEBCE0ABBF61}" type="datetime1">
              <a:rPr lang="zh-TW" altLang="en-US" smtClean="0"/>
              <a:t>2020/3/11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4D1C-CE22-47B2-A4CC-1BFFDB8B7BD0}" type="datetime1">
              <a:rPr lang="zh-TW" altLang="en-US" smtClean="0"/>
              <a:t>2020/3/11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A9379-8A7F-4B12-AB74-B760F1A34DF6}" type="datetime1">
              <a:rPr lang="zh-TW" altLang="en-US" smtClean="0"/>
              <a:t>2020/3/11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B026C-4CBA-4007-8416-110AA7530B2B}" type="datetime1">
              <a:rPr lang="zh-TW" altLang="en-US" smtClean="0"/>
              <a:t>2020/3/11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8E9B20-3A05-4637-9E72-8A82F023CE7F}" type="datetime1">
              <a:rPr lang="zh-TW" altLang="en-US" smtClean="0"/>
              <a:t>2020/3/11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7.wmf"/><Relationship Id="rId4" Type="http://schemas.openxmlformats.org/officeDocument/2006/relationships/image" Target="../media/image4.wmf"/><Relationship Id="rId9" Type="http://schemas.openxmlformats.org/officeDocument/2006/relationships/oleObject" Target="../embeddings/oleObject5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image" Target="../media/image11.jpeg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10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15.wmf"/><Relationship Id="rId4" Type="http://schemas.openxmlformats.org/officeDocument/2006/relationships/image" Target="../media/image12.wmf"/><Relationship Id="rId9" Type="http://schemas.openxmlformats.org/officeDocument/2006/relationships/oleObject" Target="../embeddings/oleObject12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6.wmf"/><Relationship Id="rId9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24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1.w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23.wmf"/><Relationship Id="rId4" Type="http://schemas.openxmlformats.org/officeDocument/2006/relationships/image" Target="../media/image20.wmf"/><Relationship Id="rId9" Type="http://schemas.openxmlformats.org/officeDocument/2006/relationships/oleObject" Target="../embeddings/oleObject19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12" Type="http://schemas.openxmlformats.org/officeDocument/2006/relationships/image" Target="../media/image26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1.wmf"/><Relationship Id="rId11" Type="http://schemas.openxmlformats.org/officeDocument/2006/relationships/oleObject" Target="../embeddings/oleObject25.bin"/><Relationship Id="rId5" Type="http://schemas.openxmlformats.org/officeDocument/2006/relationships/oleObject" Target="../embeddings/oleObject22.bin"/><Relationship Id="rId10" Type="http://schemas.openxmlformats.org/officeDocument/2006/relationships/image" Target="../media/image25.wmf"/><Relationship Id="rId4" Type="http://schemas.openxmlformats.org/officeDocument/2006/relationships/image" Target="../media/image20.wmf"/><Relationship Id="rId9" Type="http://schemas.openxmlformats.org/officeDocument/2006/relationships/oleObject" Target="../embeddings/oleObject24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matlabacademy.mathworks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julialang.org/learning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juliabox.com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est.hawaii.edu/gmt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odv.awi.de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scidavis.sourceforge.net/index.html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26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44.wmf"/><Relationship Id="rId4" Type="http://schemas.openxmlformats.org/officeDocument/2006/relationships/oleObject" Target="../embeddings/oleObject28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44.wmf"/><Relationship Id="rId4" Type="http://schemas.openxmlformats.org/officeDocument/2006/relationships/oleObject" Target="../embeddings/oleObject29.bin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uploader.com/upload/lVD4ycOKfP/" TargetMode="External"/><Relationship Id="rId2" Type="http://schemas.openxmlformats.org/officeDocument/2006/relationships/hyperlink" Target="https://drive.google.com/file/d/1tg4gAYZfMwjMSsJOkWwiYIByy2X9gnQR/view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gofile.me/3P3ad/K8rdSnYve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57.gif"/><Relationship Id="rId4" Type="http://schemas.openxmlformats.org/officeDocument/2006/relationships/image" Target="../media/image3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Homework 1 (Discussion)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Ask one question with “why”,</a:t>
            </a:r>
            <a:r>
              <a:rPr lang="zh-TW" altLang="en-US" dirty="0"/>
              <a:t> </a:t>
            </a:r>
            <a:r>
              <a:rPr lang="en-US" altLang="zh-TW" dirty="0"/>
              <a:t>that you are interested in about ocean currents/anything. (</a:t>
            </a:r>
            <a:r>
              <a:rPr lang="zh-TW" altLang="en-US" dirty="0"/>
              <a:t>問任何你有興趣的為什麼問題，可與海流無關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Try to give an answer.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953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Physical meaning of </a:t>
            </a:r>
            <a:br>
              <a:rPr lang="en-US" altLang="zh-TW" dirty="0" smtClean="0"/>
            </a:br>
            <a:r>
              <a:rPr lang="en-US" altLang="zh-TW" dirty="0" smtClean="0"/>
              <a:t> Differential</a:t>
            </a:r>
            <a:endParaRPr lang="zh-TW" altLang="en-US" dirty="0"/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4813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4813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48135" name="Object 7"/>
          <p:cNvGraphicFramePr>
            <a:graphicFrameLocks noChangeAspect="1"/>
          </p:cNvGraphicFramePr>
          <p:nvPr/>
        </p:nvGraphicFramePr>
        <p:xfrm>
          <a:off x="642910" y="2428868"/>
          <a:ext cx="27146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46" name="方程式" r:id="rId3" imgW="1244060" imgH="215806" progId="Equation.3">
                  <p:embed/>
                </p:oleObj>
              </mc:Choice>
              <mc:Fallback>
                <p:oleObj name="方程式" r:id="rId3" imgW="1244060" imgH="215806" progId="Equation.3">
                  <p:embed/>
                  <p:pic>
                    <p:nvPicPr>
                      <p:cNvPr id="4813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10" y="2428868"/>
                        <a:ext cx="2714625" cy="46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直線單箭頭接點 11"/>
          <p:cNvCxnSpPr/>
          <p:nvPr/>
        </p:nvCxnSpPr>
        <p:spPr>
          <a:xfrm rot="5400000" flipH="1" flipV="1">
            <a:off x="-499272" y="4499782"/>
            <a:ext cx="200026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214314" y="5143518"/>
            <a:ext cx="292895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142844" y="4214818"/>
            <a:ext cx="357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i="1" dirty="0" smtClean="0"/>
              <a:t>q</a:t>
            </a:r>
            <a:endParaRPr lang="zh-TW" altLang="en-US" i="1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1428760" y="5214956"/>
            <a:ext cx="357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i="1" dirty="0" smtClean="0"/>
              <a:t>t</a:t>
            </a:r>
            <a:endParaRPr lang="zh-TW" altLang="en-US" i="1" dirty="0"/>
          </a:p>
        </p:txBody>
      </p:sp>
      <p:sp>
        <p:nvSpPr>
          <p:cNvPr id="17" name="橢圓 16"/>
          <p:cNvSpPr/>
          <p:nvPr/>
        </p:nvSpPr>
        <p:spPr>
          <a:xfrm>
            <a:off x="1000132" y="4572014"/>
            <a:ext cx="142876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2286016" y="4000510"/>
            <a:ext cx="142876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13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48137" name="Object 9"/>
          <p:cNvGraphicFramePr>
            <a:graphicFrameLocks noChangeAspect="1"/>
          </p:cNvGraphicFramePr>
          <p:nvPr/>
        </p:nvGraphicFramePr>
        <p:xfrm>
          <a:off x="1114439" y="4500576"/>
          <a:ext cx="8858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47" name="方程式" r:id="rId5" imgW="406048" imgH="215713" progId="Equation.3">
                  <p:embed/>
                </p:oleObj>
              </mc:Choice>
              <mc:Fallback>
                <p:oleObj name="方程式" r:id="rId5" imgW="406048" imgH="215713" progId="Equation.3">
                  <p:embed/>
                  <p:pic>
                    <p:nvPicPr>
                      <p:cNvPr id="4813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4439" y="4500576"/>
                        <a:ext cx="885825" cy="46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9" name="Object 11"/>
          <p:cNvGraphicFramePr>
            <a:graphicFrameLocks noChangeAspect="1"/>
          </p:cNvGraphicFramePr>
          <p:nvPr/>
        </p:nvGraphicFramePr>
        <p:xfrm>
          <a:off x="2432074" y="3786190"/>
          <a:ext cx="9969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48" name="方程式" r:id="rId7" imgW="457200" imgH="215640" progId="Equation.3">
                  <p:embed/>
                </p:oleObj>
              </mc:Choice>
              <mc:Fallback>
                <p:oleObj name="方程式" r:id="rId7" imgW="457200" imgH="215640" progId="Equation.3">
                  <p:embed/>
                  <p:pic>
                    <p:nvPicPr>
                      <p:cNvPr id="48139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2074" y="3786190"/>
                        <a:ext cx="996950" cy="46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41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48140" name="Object 12"/>
          <p:cNvGraphicFramePr>
            <a:graphicFrameLocks noChangeAspect="1"/>
          </p:cNvGraphicFramePr>
          <p:nvPr/>
        </p:nvGraphicFramePr>
        <p:xfrm>
          <a:off x="3929058" y="1500174"/>
          <a:ext cx="4971796" cy="185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49" name="方程式" r:id="rId9" imgW="1155700" imgH="431800" progId="Equation.3">
                  <p:embed/>
                </p:oleObj>
              </mc:Choice>
              <mc:Fallback>
                <p:oleObj name="方程式" r:id="rId9" imgW="1155700" imgH="431800" progId="Equation.3">
                  <p:embed/>
                  <p:pic>
                    <p:nvPicPr>
                      <p:cNvPr id="4814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9058" y="1500174"/>
                        <a:ext cx="4971796" cy="1857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文字方塊 24"/>
          <p:cNvSpPr txBox="1"/>
          <p:nvPr/>
        </p:nvSpPr>
        <p:spPr>
          <a:xfrm>
            <a:off x="3929058" y="4286256"/>
            <a:ext cx="52149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/>
              <a:t>The changes of </a:t>
            </a:r>
            <a:r>
              <a:rPr lang="en-US" altLang="zh-TW" sz="3200" i="1" dirty="0" smtClean="0"/>
              <a:t>q</a:t>
            </a:r>
            <a:r>
              <a:rPr lang="en-US" altLang="zh-TW" sz="3200" dirty="0" smtClean="0"/>
              <a:t> with time</a:t>
            </a:r>
          </a:p>
          <a:p>
            <a:r>
              <a:rPr lang="en-US" altLang="zh-TW" sz="3200" i="1" dirty="0" smtClean="0"/>
              <a:t>q</a:t>
            </a:r>
            <a:r>
              <a:rPr lang="en-US" altLang="zh-TW" sz="3200" dirty="0" smtClean="0"/>
              <a:t> </a:t>
            </a:r>
            <a:r>
              <a:rPr lang="zh-TW" altLang="en-US" sz="3200" dirty="0" smtClean="0"/>
              <a:t>隨著時間的變化</a:t>
            </a:r>
            <a:endParaRPr lang="zh-TW" altLang="en-US" sz="3200" dirty="0"/>
          </a:p>
        </p:txBody>
      </p:sp>
      <p:sp>
        <p:nvSpPr>
          <p:cNvPr id="20" name="投影片編號版面配置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891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Speed: Application of derivation </a:t>
            </a:r>
            <a:endParaRPr lang="zh-TW" altLang="en-US" dirty="0"/>
          </a:p>
        </p:txBody>
      </p:sp>
      <p:pic>
        <p:nvPicPr>
          <p:cNvPr id="52226" name="Picture 2" descr="「speedometer」的圖片搜尋結果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596" y="3643314"/>
            <a:ext cx="4429124" cy="2975818"/>
          </a:xfrm>
          <a:prstGeom prst="rect">
            <a:avLst/>
          </a:prstGeom>
          <a:noFill/>
        </p:spPr>
      </p:pic>
      <p:cxnSp>
        <p:nvCxnSpPr>
          <p:cNvPr id="4" name="直線單箭頭接點 3"/>
          <p:cNvCxnSpPr/>
          <p:nvPr/>
        </p:nvCxnSpPr>
        <p:spPr>
          <a:xfrm rot="5400000" flipH="1" flipV="1">
            <a:off x="-2420" y="2428080"/>
            <a:ext cx="200026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>
            <a:off x="711166" y="3071816"/>
            <a:ext cx="292895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639696" y="2143116"/>
            <a:ext cx="357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i="1" dirty="0" smtClean="0"/>
              <a:t>D</a:t>
            </a:r>
            <a:endParaRPr lang="zh-TW" altLang="en-US" i="1" dirty="0"/>
          </a:p>
        </p:txBody>
      </p:sp>
      <p:sp>
        <p:nvSpPr>
          <p:cNvPr id="7" name="文字方塊 6"/>
          <p:cNvSpPr txBox="1"/>
          <p:nvPr/>
        </p:nvSpPr>
        <p:spPr>
          <a:xfrm>
            <a:off x="1925612" y="3143254"/>
            <a:ext cx="357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i="1" dirty="0" smtClean="0"/>
              <a:t>t</a:t>
            </a:r>
            <a:endParaRPr lang="zh-TW" altLang="en-US" i="1" dirty="0"/>
          </a:p>
        </p:txBody>
      </p:sp>
      <p:sp>
        <p:nvSpPr>
          <p:cNvPr id="8" name="橢圓 7"/>
          <p:cNvSpPr/>
          <p:nvPr/>
        </p:nvSpPr>
        <p:spPr>
          <a:xfrm>
            <a:off x="1496984" y="2500312"/>
            <a:ext cx="142876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2782868" y="1928808"/>
            <a:ext cx="142876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1557338" y="2428875"/>
          <a:ext cx="995362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16" name="方程式" r:id="rId4" imgW="457200" imgH="215640" progId="Equation.3">
                  <p:embed/>
                </p:oleObj>
              </mc:Choice>
              <mc:Fallback>
                <p:oleObj name="方程式" r:id="rId4" imgW="457200" imgH="215640" progId="Equation.3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7338" y="2428875"/>
                        <a:ext cx="995362" cy="46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1"/>
          <p:cNvGraphicFramePr>
            <a:graphicFrameLocks noChangeAspect="1"/>
          </p:cNvGraphicFramePr>
          <p:nvPr/>
        </p:nvGraphicFramePr>
        <p:xfrm>
          <a:off x="2901950" y="1714500"/>
          <a:ext cx="10509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17" name="方程式" r:id="rId6" imgW="482400" imgH="215640" progId="Equation.3">
                  <p:embed/>
                </p:oleObj>
              </mc:Choice>
              <mc:Fallback>
                <p:oleObj name="方程式" r:id="rId6" imgW="482400" imgH="215640" progId="Equation.3">
                  <p:embed/>
                  <p:pic>
                    <p:nvPicPr>
                      <p:cNvPr id="11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1950" y="1714500"/>
                        <a:ext cx="1050925" cy="46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9" name="Object 5"/>
          <p:cNvGraphicFramePr>
            <a:graphicFrameLocks noChangeAspect="1"/>
          </p:cNvGraphicFramePr>
          <p:nvPr/>
        </p:nvGraphicFramePr>
        <p:xfrm>
          <a:off x="4929190" y="1785926"/>
          <a:ext cx="3879850" cy="185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18" name="方程式" r:id="rId8" imgW="901440" imgH="431640" progId="Equation.3">
                  <p:embed/>
                </p:oleObj>
              </mc:Choice>
              <mc:Fallback>
                <p:oleObj name="方程式" r:id="rId8" imgW="901440" imgH="431640" progId="Equation.3">
                  <p:embed/>
                  <p:pic>
                    <p:nvPicPr>
                      <p:cNvPr id="5222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9190" y="1785926"/>
                        <a:ext cx="3879850" cy="1857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692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Physical meaning of </a:t>
            </a:r>
            <a:br>
              <a:rPr lang="en-US" altLang="zh-TW" dirty="0" smtClean="0"/>
            </a:br>
            <a:r>
              <a:rPr lang="en-US" altLang="zh-TW" dirty="0" smtClean="0"/>
              <a:t> Differential</a:t>
            </a:r>
            <a:endParaRPr lang="zh-TW" altLang="en-US" dirty="0"/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4813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4813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48135" name="Object 7"/>
          <p:cNvGraphicFramePr>
            <a:graphicFrameLocks noChangeAspect="1"/>
          </p:cNvGraphicFramePr>
          <p:nvPr/>
        </p:nvGraphicFramePr>
        <p:xfrm>
          <a:off x="519113" y="2857500"/>
          <a:ext cx="2963862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94" name="方程式" r:id="rId3" imgW="1358640" imgH="215640" progId="Equation.3">
                  <p:embed/>
                </p:oleObj>
              </mc:Choice>
              <mc:Fallback>
                <p:oleObj name="方程式" r:id="rId3" imgW="1358640" imgH="215640" progId="Equation.3">
                  <p:embed/>
                  <p:pic>
                    <p:nvPicPr>
                      <p:cNvPr id="4813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113" y="2857500"/>
                        <a:ext cx="2963862" cy="46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直線單箭頭接點 11"/>
          <p:cNvCxnSpPr/>
          <p:nvPr/>
        </p:nvCxnSpPr>
        <p:spPr>
          <a:xfrm rot="5400000" flipH="1" flipV="1">
            <a:off x="-499272" y="4928410"/>
            <a:ext cx="200026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214314" y="5572146"/>
            <a:ext cx="292895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0" y="4572014"/>
            <a:ext cx="357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i="1" dirty="0" smtClean="0"/>
              <a:t>q</a:t>
            </a:r>
            <a:endParaRPr lang="zh-TW" altLang="en-US" i="1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1428760" y="5643584"/>
            <a:ext cx="357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i="1" dirty="0" smtClean="0"/>
              <a:t>x</a:t>
            </a:r>
            <a:endParaRPr lang="zh-TW" altLang="en-US" i="1" dirty="0"/>
          </a:p>
        </p:txBody>
      </p:sp>
      <p:sp>
        <p:nvSpPr>
          <p:cNvPr id="17" name="橢圓 16"/>
          <p:cNvSpPr/>
          <p:nvPr/>
        </p:nvSpPr>
        <p:spPr>
          <a:xfrm>
            <a:off x="1000132" y="5000642"/>
            <a:ext cx="142876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2286016" y="4429138"/>
            <a:ext cx="142876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13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48137" name="Object 9"/>
          <p:cNvGraphicFramePr>
            <a:graphicFrameLocks noChangeAspect="1"/>
          </p:cNvGraphicFramePr>
          <p:nvPr/>
        </p:nvGraphicFramePr>
        <p:xfrm>
          <a:off x="1073150" y="4929188"/>
          <a:ext cx="96837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95" name="方程式" r:id="rId5" imgW="444240" imgH="215640" progId="Equation.3">
                  <p:embed/>
                </p:oleObj>
              </mc:Choice>
              <mc:Fallback>
                <p:oleObj name="方程式" r:id="rId5" imgW="444240" imgH="215640" progId="Equation.3">
                  <p:embed/>
                  <p:pic>
                    <p:nvPicPr>
                      <p:cNvPr id="4813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3150" y="4929188"/>
                        <a:ext cx="968375" cy="46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9" name="Object 11"/>
          <p:cNvGraphicFramePr>
            <a:graphicFrameLocks noChangeAspect="1"/>
          </p:cNvGraphicFramePr>
          <p:nvPr/>
        </p:nvGraphicFramePr>
        <p:xfrm>
          <a:off x="2405063" y="4214813"/>
          <a:ext cx="1052512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96" name="方程式" r:id="rId7" imgW="482400" imgH="215640" progId="Equation.3">
                  <p:embed/>
                </p:oleObj>
              </mc:Choice>
              <mc:Fallback>
                <p:oleObj name="方程式" r:id="rId7" imgW="482400" imgH="215640" progId="Equation.3">
                  <p:embed/>
                  <p:pic>
                    <p:nvPicPr>
                      <p:cNvPr id="48139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5063" y="4214813"/>
                        <a:ext cx="1052512" cy="46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41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48140" name="Object 12"/>
          <p:cNvGraphicFramePr>
            <a:graphicFrameLocks noChangeAspect="1"/>
          </p:cNvGraphicFramePr>
          <p:nvPr/>
        </p:nvGraphicFramePr>
        <p:xfrm>
          <a:off x="3929058" y="1928802"/>
          <a:ext cx="4971796" cy="185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97" name="方程式" r:id="rId9" imgW="1155600" imgH="431640" progId="Equation.3">
                  <p:embed/>
                </p:oleObj>
              </mc:Choice>
              <mc:Fallback>
                <p:oleObj name="方程式" r:id="rId9" imgW="1155600" imgH="431640" progId="Equation.3">
                  <p:embed/>
                  <p:pic>
                    <p:nvPicPr>
                      <p:cNvPr id="4814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9058" y="1928802"/>
                        <a:ext cx="4971796" cy="1857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文字方塊 24"/>
          <p:cNvSpPr txBox="1"/>
          <p:nvPr/>
        </p:nvSpPr>
        <p:spPr>
          <a:xfrm>
            <a:off x="3929058" y="4714884"/>
            <a:ext cx="52149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/>
              <a:t>The changes of </a:t>
            </a:r>
            <a:r>
              <a:rPr lang="en-US" altLang="zh-TW" sz="3200" i="1" dirty="0" smtClean="0"/>
              <a:t>q</a:t>
            </a:r>
            <a:r>
              <a:rPr lang="en-US" altLang="zh-TW" sz="3200" dirty="0" smtClean="0"/>
              <a:t> with space-x</a:t>
            </a:r>
          </a:p>
          <a:p>
            <a:r>
              <a:rPr lang="en-US" altLang="zh-TW" sz="3200" i="1" dirty="0" smtClean="0"/>
              <a:t>q</a:t>
            </a:r>
            <a:r>
              <a:rPr lang="en-US" altLang="zh-TW" sz="3200" dirty="0" smtClean="0"/>
              <a:t> </a:t>
            </a:r>
            <a:r>
              <a:rPr lang="zh-TW" altLang="en-US" sz="3200" dirty="0" smtClean="0"/>
              <a:t>隨著</a:t>
            </a:r>
            <a:r>
              <a:rPr lang="en-US" altLang="zh-TW" sz="3200" dirty="0" smtClean="0"/>
              <a:t>1</a:t>
            </a:r>
            <a:r>
              <a:rPr lang="zh-TW" altLang="en-US" sz="3200" dirty="0" smtClean="0"/>
              <a:t>度</a:t>
            </a:r>
            <a:r>
              <a:rPr lang="zh-TW" altLang="en-US" sz="3200" dirty="0"/>
              <a:t>空間</a:t>
            </a:r>
            <a:r>
              <a:rPr lang="zh-TW" altLang="en-US" sz="3200" dirty="0" smtClean="0"/>
              <a:t>的變化</a:t>
            </a:r>
            <a:endParaRPr lang="zh-TW" altLang="en-US" sz="3200" dirty="0"/>
          </a:p>
        </p:txBody>
      </p:sp>
      <p:sp>
        <p:nvSpPr>
          <p:cNvPr id="20" name="投影片編號版面配置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640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Acceleration : Application of derivation 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rot="5400000" flipH="1" flipV="1">
            <a:off x="-2420" y="2428080"/>
            <a:ext cx="200026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>
            <a:off x="711166" y="3071816"/>
            <a:ext cx="292895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639696" y="2143116"/>
            <a:ext cx="357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i="1" dirty="0" smtClean="0"/>
              <a:t>v</a:t>
            </a:r>
            <a:endParaRPr lang="zh-TW" altLang="en-US" i="1" dirty="0"/>
          </a:p>
        </p:txBody>
      </p:sp>
      <p:sp>
        <p:nvSpPr>
          <p:cNvPr id="7" name="文字方塊 6"/>
          <p:cNvSpPr txBox="1"/>
          <p:nvPr/>
        </p:nvSpPr>
        <p:spPr>
          <a:xfrm>
            <a:off x="1925612" y="3143254"/>
            <a:ext cx="357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i="1" dirty="0" smtClean="0"/>
              <a:t>x</a:t>
            </a:r>
            <a:endParaRPr lang="zh-TW" altLang="en-US" i="1" dirty="0"/>
          </a:p>
        </p:txBody>
      </p:sp>
      <p:sp>
        <p:nvSpPr>
          <p:cNvPr id="8" name="橢圓 7"/>
          <p:cNvSpPr/>
          <p:nvPr/>
        </p:nvSpPr>
        <p:spPr>
          <a:xfrm>
            <a:off x="1496984" y="2500312"/>
            <a:ext cx="142876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2782868" y="1928808"/>
            <a:ext cx="142876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1571625" y="2428875"/>
          <a:ext cx="966788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64" name="方程式" r:id="rId3" imgW="444240" imgH="215640" progId="Equation.3">
                  <p:embed/>
                </p:oleObj>
              </mc:Choice>
              <mc:Fallback>
                <p:oleObj name="方程式" r:id="rId3" imgW="444240" imgH="215640" progId="Equation.3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25" y="2428875"/>
                        <a:ext cx="966788" cy="46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1"/>
          <p:cNvGraphicFramePr>
            <a:graphicFrameLocks noChangeAspect="1"/>
          </p:cNvGraphicFramePr>
          <p:nvPr/>
        </p:nvGraphicFramePr>
        <p:xfrm>
          <a:off x="2916238" y="1714500"/>
          <a:ext cx="10223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65" name="方程式" r:id="rId5" imgW="469800" imgH="215640" progId="Equation.3">
                  <p:embed/>
                </p:oleObj>
              </mc:Choice>
              <mc:Fallback>
                <p:oleObj name="方程式" r:id="rId5" imgW="469800" imgH="215640" progId="Equation.3">
                  <p:embed/>
                  <p:pic>
                    <p:nvPicPr>
                      <p:cNvPr id="11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1714500"/>
                        <a:ext cx="1022350" cy="46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9" name="Object 5"/>
          <p:cNvGraphicFramePr>
            <a:graphicFrameLocks noChangeAspect="1"/>
          </p:cNvGraphicFramePr>
          <p:nvPr/>
        </p:nvGraphicFramePr>
        <p:xfrm>
          <a:off x="5175250" y="1785938"/>
          <a:ext cx="3386138" cy="185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66" name="方程式" r:id="rId7" imgW="787320" imgH="431640" progId="Equation.3">
                  <p:embed/>
                </p:oleObj>
              </mc:Choice>
              <mc:Fallback>
                <p:oleObj name="方程式" r:id="rId7" imgW="787320" imgH="431640" progId="Equation.3">
                  <p:embed/>
                  <p:pic>
                    <p:nvPicPr>
                      <p:cNvPr id="5222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5250" y="1785938"/>
                        <a:ext cx="3386138" cy="1857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2" descr="「機車考試」的圖片搜尋結果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3643290"/>
            <a:ext cx="5715039" cy="3214710"/>
          </a:xfrm>
          <a:prstGeom prst="rect">
            <a:avLst/>
          </a:prstGeom>
          <a:noFill/>
        </p:spPr>
      </p:pic>
      <p:sp>
        <p:nvSpPr>
          <p:cNvPr id="14" name="投影片編號版面配置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460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Physical meaning of </a:t>
            </a:r>
            <a:br>
              <a:rPr lang="en-US" altLang="zh-TW" dirty="0" smtClean="0"/>
            </a:br>
            <a:r>
              <a:rPr lang="en-US" altLang="zh-TW" dirty="0" smtClean="0"/>
              <a:t> Differential</a:t>
            </a:r>
            <a:endParaRPr lang="zh-TW" altLang="en-US" dirty="0"/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4813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4813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48135" name="Object 7"/>
          <p:cNvGraphicFramePr>
            <a:graphicFrameLocks noChangeAspect="1"/>
          </p:cNvGraphicFramePr>
          <p:nvPr/>
        </p:nvGraphicFramePr>
        <p:xfrm>
          <a:off x="357158" y="1500174"/>
          <a:ext cx="4570413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96" name="方程式" r:id="rId3" imgW="2095200" imgH="215640" progId="Equation.3">
                  <p:embed/>
                </p:oleObj>
              </mc:Choice>
              <mc:Fallback>
                <p:oleObj name="方程式" r:id="rId3" imgW="2095200" imgH="215640" progId="Equation.3">
                  <p:embed/>
                  <p:pic>
                    <p:nvPicPr>
                      <p:cNvPr id="4813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158" y="1500174"/>
                        <a:ext cx="4570413" cy="46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直線單箭頭接點 11"/>
          <p:cNvCxnSpPr/>
          <p:nvPr/>
        </p:nvCxnSpPr>
        <p:spPr>
          <a:xfrm rot="5400000" flipH="1" flipV="1">
            <a:off x="-356428" y="3213892"/>
            <a:ext cx="200026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357158" y="3857628"/>
            <a:ext cx="292895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214282" y="2857496"/>
            <a:ext cx="357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i="1" dirty="0" smtClean="0"/>
              <a:t>y</a:t>
            </a:r>
            <a:endParaRPr lang="zh-TW" altLang="en-US" i="1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1571604" y="3929066"/>
            <a:ext cx="357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i="1" dirty="0" smtClean="0"/>
              <a:t>x</a:t>
            </a:r>
            <a:endParaRPr lang="zh-TW" altLang="en-US" i="1" dirty="0"/>
          </a:p>
        </p:txBody>
      </p:sp>
      <p:sp>
        <p:nvSpPr>
          <p:cNvPr id="17" name="橢圓 16"/>
          <p:cNvSpPr/>
          <p:nvPr/>
        </p:nvSpPr>
        <p:spPr>
          <a:xfrm>
            <a:off x="1071538" y="3429000"/>
            <a:ext cx="142876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1809747" y="2928945"/>
            <a:ext cx="142876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13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48137" name="Object 9"/>
          <p:cNvGraphicFramePr>
            <a:graphicFrameLocks noChangeAspect="1"/>
          </p:cNvGraphicFramePr>
          <p:nvPr/>
        </p:nvGraphicFramePr>
        <p:xfrm>
          <a:off x="436563" y="3429000"/>
          <a:ext cx="1382712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97" name="方程式" r:id="rId5" imgW="634680" imgH="215640" progId="Equation.3">
                  <p:embed/>
                </p:oleObj>
              </mc:Choice>
              <mc:Fallback>
                <p:oleObj name="方程式" r:id="rId5" imgW="634680" imgH="215640" progId="Equation.3">
                  <p:embed/>
                  <p:pic>
                    <p:nvPicPr>
                      <p:cNvPr id="4813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563" y="3429000"/>
                        <a:ext cx="1382712" cy="46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9" name="Object 11"/>
          <p:cNvGraphicFramePr>
            <a:graphicFrameLocks noChangeAspect="1"/>
          </p:cNvGraphicFramePr>
          <p:nvPr/>
        </p:nvGraphicFramePr>
        <p:xfrm>
          <a:off x="1857356" y="2890837"/>
          <a:ext cx="14954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98" name="方程式" r:id="rId7" imgW="685800" imgH="215640" progId="Equation.3">
                  <p:embed/>
                </p:oleObj>
              </mc:Choice>
              <mc:Fallback>
                <p:oleObj name="方程式" r:id="rId7" imgW="685800" imgH="215640" progId="Equation.3">
                  <p:embed/>
                  <p:pic>
                    <p:nvPicPr>
                      <p:cNvPr id="48139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7356" y="2890837"/>
                        <a:ext cx="1495425" cy="46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41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48140" name="Object 12"/>
          <p:cNvGraphicFramePr>
            <a:graphicFrameLocks noChangeAspect="1"/>
          </p:cNvGraphicFramePr>
          <p:nvPr/>
        </p:nvGraphicFramePr>
        <p:xfrm>
          <a:off x="4000496" y="2071678"/>
          <a:ext cx="4143404" cy="1547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99" name="方程式" r:id="rId9" imgW="1155600" imgH="431640" progId="Equation.3">
                  <p:embed/>
                </p:oleObj>
              </mc:Choice>
              <mc:Fallback>
                <p:oleObj name="方程式" r:id="rId9" imgW="1155600" imgH="431640" progId="Equation.3">
                  <p:embed/>
                  <p:pic>
                    <p:nvPicPr>
                      <p:cNvPr id="4814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496" y="2071678"/>
                        <a:ext cx="4143404" cy="1547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文字方塊 24"/>
          <p:cNvSpPr txBox="1"/>
          <p:nvPr/>
        </p:nvSpPr>
        <p:spPr>
          <a:xfrm>
            <a:off x="3500430" y="5500702"/>
            <a:ext cx="56435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/>
              <a:t>The changes of </a:t>
            </a:r>
            <a:r>
              <a:rPr lang="en-US" altLang="zh-TW" sz="3200" i="1" dirty="0" smtClean="0"/>
              <a:t>q</a:t>
            </a:r>
            <a:r>
              <a:rPr lang="en-US" altLang="zh-TW" sz="3200" dirty="0" smtClean="0"/>
              <a:t> with space-</a:t>
            </a:r>
            <a:r>
              <a:rPr lang="en-US" altLang="zh-TW" sz="3200" dirty="0" err="1" smtClean="0"/>
              <a:t>xy</a:t>
            </a:r>
            <a:endParaRPr lang="en-US" altLang="zh-TW" sz="3200" dirty="0" smtClean="0"/>
          </a:p>
          <a:p>
            <a:r>
              <a:rPr lang="en-US" altLang="zh-TW" sz="3200" i="1" dirty="0" smtClean="0"/>
              <a:t>q</a:t>
            </a:r>
            <a:r>
              <a:rPr lang="en-US" altLang="zh-TW" sz="3200" dirty="0" smtClean="0"/>
              <a:t> </a:t>
            </a:r>
            <a:r>
              <a:rPr lang="zh-TW" altLang="en-US" sz="3200" dirty="0" smtClean="0"/>
              <a:t>隨著</a:t>
            </a:r>
            <a:r>
              <a:rPr lang="en-US" altLang="zh-TW" sz="3200" dirty="0" smtClean="0"/>
              <a:t>2</a:t>
            </a:r>
            <a:r>
              <a:rPr lang="zh-TW" altLang="en-US" sz="3200" dirty="0" smtClean="0"/>
              <a:t>度空間的變化</a:t>
            </a:r>
            <a:endParaRPr lang="zh-TW" altLang="en-US" sz="3200" dirty="0"/>
          </a:p>
        </p:txBody>
      </p:sp>
      <p:sp>
        <p:nvSpPr>
          <p:cNvPr id="20" name="橢圓 19"/>
          <p:cNvSpPr/>
          <p:nvPr/>
        </p:nvSpPr>
        <p:spPr>
          <a:xfrm>
            <a:off x="1500166" y="2857496"/>
            <a:ext cx="714380" cy="3571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1285852" y="2714620"/>
            <a:ext cx="1081094" cy="65246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1000100" y="2500306"/>
            <a:ext cx="1519246" cy="10191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714348" y="2357430"/>
            <a:ext cx="1957398" cy="13144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直線單箭頭接點 27"/>
          <p:cNvCxnSpPr/>
          <p:nvPr/>
        </p:nvCxnSpPr>
        <p:spPr>
          <a:xfrm>
            <a:off x="1214414" y="3500438"/>
            <a:ext cx="71438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rot="5400000" flipH="1" flipV="1">
            <a:off x="928662" y="3214686"/>
            <a:ext cx="571504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206" name="Object 6"/>
          <p:cNvGraphicFramePr>
            <a:graphicFrameLocks noChangeAspect="1"/>
          </p:cNvGraphicFramePr>
          <p:nvPr/>
        </p:nvGraphicFramePr>
        <p:xfrm>
          <a:off x="4027513" y="3571876"/>
          <a:ext cx="4187825" cy="154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00" name="方程式" r:id="rId11" imgW="1168200" imgH="431640" progId="Equation.3">
                  <p:embed/>
                </p:oleObj>
              </mc:Choice>
              <mc:Fallback>
                <p:oleObj name="方程式" r:id="rId11" imgW="1168200" imgH="431640" progId="Equation.3">
                  <p:embed/>
                  <p:pic>
                    <p:nvPicPr>
                      <p:cNvPr id="5120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7513" y="3571876"/>
                        <a:ext cx="4187825" cy="1547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投影片編號版面配置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14</a:t>
            </a:fld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611560" y="4869160"/>
            <a:ext cx="259228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Incorrect notation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32" name="直線單箭頭接點 31"/>
          <p:cNvCxnSpPr>
            <a:stCxn id="29" idx="3"/>
          </p:cNvCxnSpPr>
          <p:nvPr/>
        </p:nvCxnSpPr>
        <p:spPr>
          <a:xfrm flipV="1">
            <a:off x="3203848" y="4725144"/>
            <a:ext cx="864096" cy="3286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1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Physical meaning of </a:t>
            </a:r>
            <a:br>
              <a:rPr lang="en-US" altLang="zh-TW" dirty="0" smtClean="0"/>
            </a:br>
            <a:r>
              <a:rPr lang="en-US" altLang="zh-TW" dirty="0" smtClean="0"/>
              <a:t> Differential (Partial)</a:t>
            </a:r>
            <a:endParaRPr lang="zh-TW" altLang="en-US" dirty="0"/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4813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4813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48135" name="Object 7"/>
          <p:cNvGraphicFramePr>
            <a:graphicFrameLocks noChangeAspect="1"/>
          </p:cNvGraphicFramePr>
          <p:nvPr/>
        </p:nvGraphicFramePr>
        <p:xfrm>
          <a:off x="357158" y="1500174"/>
          <a:ext cx="4570413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20" name="方程式" r:id="rId3" imgW="2095200" imgH="215640" progId="Equation.3">
                  <p:embed/>
                </p:oleObj>
              </mc:Choice>
              <mc:Fallback>
                <p:oleObj name="方程式" r:id="rId3" imgW="2095200" imgH="215640" progId="Equation.3">
                  <p:embed/>
                  <p:pic>
                    <p:nvPicPr>
                      <p:cNvPr id="4813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158" y="1500174"/>
                        <a:ext cx="4570413" cy="46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直線單箭頭接點 11"/>
          <p:cNvCxnSpPr/>
          <p:nvPr/>
        </p:nvCxnSpPr>
        <p:spPr>
          <a:xfrm rot="5400000" flipH="1" flipV="1">
            <a:off x="-356428" y="3213892"/>
            <a:ext cx="200026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357158" y="3857628"/>
            <a:ext cx="292895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214282" y="2857496"/>
            <a:ext cx="357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i="1" dirty="0" smtClean="0"/>
              <a:t>y</a:t>
            </a:r>
            <a:endParaRPr lang="zh-TW" altLang="en-US" i="1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1571604" y="3929066"/>
            <a:ext cx="357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i="1" dirty="0" smtClean="0"/>
              <a:t>x</a:t>
            </a:r>
            <a:endParaRPr lang="zh-TW" altLang="en-US" i="1" dirty="0"/>
          </a:p>
        </p:txBody>
      </p:sp>
      <p:sp>
        <p:nvSpPr>
          <p:cNvPr id="17" name="橢圓 16"/>
          <p:cNvSpPr/>
          <p:nvPr/>
        </p:nvSpPr>
        <p:spPr>
          <a:xfrm>
            <a:off x="1071538" y="3429000"/>
            <a:ext cx="142876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1809747" y="2928945"/>
            <a:ext cx="142876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13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48137" name="Object 9"/>
          <p:cNvGraphicFramePr>
            <a:graphicFrameLocks noChangeAspect="1"/>
          </p:cNvGraphicFramePr>
          <p:nvPr/>
        </p:nvGraphicFramePr>
        <p:xfrm>
          <a:off x="436563" y="3429000"/>
          <a:ext cx="1382712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21" name="方程式" r:id="rId5" imgW="634680" imgH="215640" progId="Equation.3">
                  <p:embed/>
                </p:oleObj>
              </mc:Choice>
              <mc:Fallback>
                <p:oleObj name="方程式" r:id="rId5" imgW="634680" imgH="215640" progId="Equation.3">
                  <p:embed/>
                  <p:pic>
                    <p:nvPicPr>
                      <p:cNvPr id="4813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563" y="3429000"/>
                        <a:ext cx="1382712" cy="46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9" name="Object 11"/>
          <p:cNvGraphicFramePr>
            <a:graphicFrameLocks noChangeAspect="1"/>
          </p:cNvGraphicFramePr>
          <p:nvPr/>
        </p:nvGraphicFramePr>
        <p:xfrm>
          <a:off x="1857356" y="2890837"/>
          <a:ext cx="14954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22" name="方程式" r:id="rId7" imgW="685800" imgH="215640" progId="Equation.3">
                  <p:embed/>
                </p:oleObj>
              </mc:Choice>
              <mc:Fallback>
                <p:oleObj name="方程式" r:id="rId7" imgW="685800" imgH="215640" progId="Equation.3">
                  <p:embed/>
                  <p:pic>
                    <p:nvPicPr>
                      <p:cNvPr id="48139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7356" y="2890837"/>
                        <a:ext cx="1495425" cy="46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41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48140" name="Object 12"/>
          <p:cNvGraphicFramePr>
            <a:graphicFrameLocks noChangeAspect="1"/>
          </p:cNvGraphicFramePr>
          <p:nvPr/>
        </p:nvGraphicFramePr>
        <p:xfrm>
          <a:off x="4000496" y="2071678"/>
          <a:ext cx="4143404" cy="1547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23" name="Equation" r:id="rId9" imgW="1155600" imgH="431640" progId="Equation.3">
                  <p:embed/>
                </p:oleObj>
              </mc:Choice>
              <mc:Fallback>
                <p:oleObj name="Equation" r:id="rId9" imgW="1155600" imgH="431640" progId="Equation.3">
                  <p:embed/>
                  <p:pic>
                    <p:nvPicPr>
                      <p:cNvPr id="4814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496" y="2071678"/>
                        <a:ext cx="4143404" cy="1547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文字方塊 24"/>
          <p:cNvSpPr txBox="1"/>
          <p:nvPr/>
        </p:nvSpPr>
        <p:spPr>
          <a:xfrm>
            <a:off x="3500430" y="5500702"/>
            <a:ext cx="56435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/>
              <a:t>The changes of </a:t>
            </a:r>
            <a:r>
              <a:rPr lang="en-US" altLang="zh-TW" sz="3200" i="1" dirty="0" smtClean="0"/>
              <a:t>q</a:t>
            </a:r>
            <a:r>
              <a:rPr lang="en-US" altLang="zh-TW" sz="3200" dirty="0" smtClean="0"/>
              <a:t> with space-</a:t>
            </a:r>
            <a:r>
              <a:rPr lang="en-US" altLang="zh-TW" sz="3200" dirty="0" err="1" smtClean="0"/>
              <a:t>xy</a:t>
            </a:r>
            <a:endParaRPr lang="en-US" altLang="zh-TW" sz="3200" dirty="0" smtClean="0"/>
          </a:p>
          <a:p>
            <a:r>
              <a:rPr lang="en-US" altLang="zh-TW" sz="3200" i="1" dirty="0" smtClean="0"/>
              <a:t>q</a:t>
            </a:r>
            <a:r>
              <a:rPr lang="en-US" altLang="zh-TW" sz="3200" dirty="0" smtClean="0"/>
              <a:t> </a:t>
            </a:r>
            <a:r>
              <a:rPr lang="zh-TW" altLang="en-US" sz="3200" dirty="0" smtClean="0"/>
              <a:t>隨著</a:t>
            </a:r>
            <a:r>
              <a:rPr lang="en-US" altLang="zh-TW" sz="3200" dirty="0" smtClean="0"/>
              <a:t>2</a:t>
            </a:r>
            <a:r>
              <a:rPr lang="zh-TW" altLang="en-US" sz="3200" dirty="0" smtClean="0"/>
              <a:t>度空間的變化</a:t>
            </a:r>
            <a:endParaRPr lang="zh-TW" altLang="en-US" sz="3200" dirty="0"/>
          </a:p>
        </p:txBody>
      </p:sp>
      <p:sp>
        <p:nvSpPr>
          <p:cNvPr id="20" name="橢圓 19"/>
          <p:cNvSpPr/>
          <p:nvPr/>
        </p:nvSpPr>
        <p:spPr>
          <a:xfrm>
            <a:off x="1500166" y="2857496"/>
            <a:ext cx="714380" cy="3571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1285852" y="2714620"/>
            <a:ext cx="1081094" cy="65246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1000100" y="2500306"/>
            <a:ext cx="1519246" cy="10191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714348" y="2357430"/>
            <a:ext cx="1957398" cy="13144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直線單箭頭接點 27"/>
          <p:cNvCxnSpPr/>
          <p:nvPr/>
        </p:nvCxnSpPr>
        <p:spPr>
          <a:xfrm>
            <a:off x="1214414" y="3500438"/>
            <a:ext cx="71438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rot="5400000" flipH="1" flipV="1">
            <a:off x="928662" y="3214686"/>
            <a:ext cx="571504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206" name="Object 6"/>
          <p:cNvGraphicFramePr>
            <a:graphicFrameLocks noChangeAspect="1"/>
          </p:cNvGraphicFramePr>
          <p:nvPr/>
        </p:nvGraphicFramePr>
        <p:xfrm>
          <a:off x="4005263" y="3571875"/>
          <a:ext cx="4232275" cy="154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24" name="Equation" r:id="rId11" imgW="1180800" imgH="431640" progId="Equation.3">
                  <p:embed/>
                </p:oleObj>
              </mc:Choice>
              <mc:Fallback>
                <p:oleObj name="Equation" r:id="rId11" imgW="1180800" imgH="431640" progId="Equation.3">
                  <p:embed/>
                  <p:pic>
                    <p:nvPicPr>
                      <p:cNvPr id="5120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5263" y="3571875"/>
                        <a:ext cx="4232275" cy="1547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投影片編號版面配置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439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Some basic tools for programming and scientific plotting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172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Some basic tools for programming and scientific plotting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Coding: </a:t>
            </a:r>
            <a:r>
              <a:rPr lang="en-US" altLang="zh-TW" dirty="0" err="1" smtClean="0"/>
              <a:t>Matlab</a:t>
            </a:r>
            <a:r>
              <a:rPr lang="en-US" altLang="zh-TW" dirty="0" smtClean="0"/>
              <a:t>, Python, Julia Language, GMT </a:t>
            </a:r>
          </a:p>
          <a:p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en-US" altLang="zh-TW" dirty="0" smtClean="0"/>
              <a:t>Software: Ocean Data View, </a:t>
            </a:r>
            <a:r>
              <a:rPr lang="en-US" altLang="zh-TW" dirty="0" err="1" smtClean="0"/>
              <a:t>SciDAVis</a:t>
            </a:r>
            <a:r>
              <a:rPr lang="en-US" altLang="zh-TW" b="1" dirty="0" smtClean="0"/>
              <a:t>, </a:t>
            </a:r>
            <a:r>
              <a:rPr lang="en-US" altLang="zh-TW" b="1" dirty="0" err="1" smtClean="0"/>
              <a:t>LabPlot</a:t>
            </a:r>
            <a:r>
              <a:rPr lang="en-US" altLang="zh-TW" b="1" dirty="0" smtClean="0"/>
              <a:t>, </a:t>
            </a:r>
            <a:r>
              <a:rPr lang="en-US" altLang="zh-TW" b="1" dirty="0" err="1" smtClean="0"/>
              <a:t>SigmaPlot</a:t>
            </a:r>
            <a:r>
              <a:rPr lang="en-US" altLang="zh-TW" b="1" dirty="0" smtClean="0"/>
              <a:t>, Surfer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Some nice links to learn the coding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https://learntocode.mathworks.com/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t="13446"/>
          <a:stretch>
            <a:fillRect/>
          </a:stretch>
        </p:blipFill>
        <p:spPr bwMode="auto">
          <a:xfrm>
            <a:off x="0" y="2636912"/>
            <a:ext cx="8674100" cy="422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18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Some nice links to learn the coding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39552" y="1340768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hlinkClick r:id="rId2"/>
              </a:rPr>
              <a:t>https://matlabacademy.mathworks.com/</a:t>
            </a:r>
            <a:endParaRPr lang="en-US" altLang="zh-TW" dirty="0" smtClean="0"/>
          </a:p>
          <a:p>
            <a:r>
              <a:rPr lang="en-US" altLang="zh-TW" dirty="0" smtClean="0"/>
              <a:t>(Recommended)</a:t>
            </a:r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t="10492" r="2463" b="8298"/>
          <a:stretch>
            <a:fillRect/>
          </a:stretch>
        </p:blipFill>
        <p:spPr bwMode="auto">
          <a:xfrm>
            <a:off x="251520" y="2492896"/>
            <a:ext cx="8460432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Checking your homework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</a:t>
            </a:fld>
            <a:endParaRPr lang="zh-TW" altLang="en-US"/>
          </a:p>
        </p:txBody>
      </p:sp>
      <p:pic>
        <p:nvPicPr>
          <p:cNvPr id="105474" name="Picture 2" descr="D:\擷取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" y="1412776"/>
            <a:ext cx="9038866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82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Some nice links to learn the coding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https://www.learnpython.org/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t="10492" r="4954" b="11251"/>
          <a:stretch>
            <a:fillRect/>
          </a:stretch>
        </p:blipFill>
        <p:spPr bwMode="auto">
          <a:xfrm>
            <a:off x="-1" y="2420888"/>
            <a:ext cx="8866627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20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Some nice links to learn the coding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2"/>
              </a:rPr>
              <a:t>https://julialang.org/learning/</a:t>
            </a:r>
            <a:r>
              <a:rPr lang="en-US" altLang="zh-TW" dirty="0" smtClean="0"/>
              <a:t>     (Recommended)</a:t>
            </a:r>
            <a:endParaRPr lang="zh-TW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 t="14765" r="2042" b="8454"/>
          <a:stretch>
            <a:fillRect/>
          </a:stretch>
        </p:blipFill>
        <p:spPr bwMode="auto">
          <a:xfrm>
            <a:off x="323528" y="2708920"/>
            <a:ext cx="8496944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Try yourselves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0304"/>
          </a:xfrm>
        </p:spPr>
        <p:txBody>
          <a:bodyPr/>
          <a:lstStyle/>
          <a:p>
            <a:r>
              <a:rPr lang="en-US" altLang="zh-TW" dirty="0" smtClean="0"/>
              <a:t>Link to </a:t>
            </a:r>
            <a:r>
              <a:rPr lang="en-US" altLang="zh-TW" dirty="0" smtClean="0">
                <a:hlinkClick r:id="rId2"/>
              </a:rPr>
              <a:t>https://juliabox.com/</a:t>
            </a:r>
            <a:endParaRPr lang="en-US" altLang="zh-TW" dirty="0" smtClean="0"/>
          </a:p>
          <a:p>
            <a:r>
              <a:rPr lang="en-US" altLang="zh-TW" dirty="0" smtClean="0"/>
              <a:t>login with any Google account (</a:t>
            </a:r>
            <a:r>
              <a:rPr lang="en-US" altLang="zh-TW" dirty="0" err="1" smtClean="0"/>
              <a:t>gmail</a:t>
            </a:r>
            <a:r>
              <a:rPr lang="en-US" altLang="zh-TW" dirty="0" smtClean="0"/>
              <a:t>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830" t="10492" r="2042" b="8298"/>
          <a:stretch>
            <a:fillRect/>
          </a:stretch>
        </p:blipFill>
        <p:spPr bwMode="auto">
          <a:xfrm>
            <a:off x="323528" y="2897560"/>
            <a:ext cx="8424936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59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2" cstate="print"/>
          <a:srcRect t="4430" b="12884"/>
          <a:stretch>
            <a:fillRect/>
          </a:stretch>
        </p:blipFill>
        <p:spPr bwMode="auto">
          <a:xfrm>
            <a:off x="-1" y="836711"/>
            <a:ext cx="9144001" cy="4250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23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8306" name="Picture 2" descr="D:\擷取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20"/>
          <a:stretch/>
        </p:blipFill>
        <p:spPr bwMode="auto">
          <a:xfrm>
            <a:off x="1" y="1700808"/>
            <a:ext cx="9036496" cy="283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478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Some nice links to learn the coding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hlinkClick r:id="rId3"/>
              </a:rPr>
              <a:t>http://www.soest.hawaii.edu/gmt/</a:t>
            </a:r>
            <a:endParaRPr lang="en-US" altLang="zh-TW" dirty="0" smtClean="0"/>
          </a:p>
          <a:p>
            <a:r>
              <a:rPr lang="en-US" altLang="zh-TW" dirty="0" smtClean="0"/>
              <a:t>(For plotting only, no calculation can be made)</a:t>
            </a:r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 t="9016" b="9774"/>
          <a:stretch>
            <a:fillRect/>
          </a:stretch>
        </p:blipFill>
        <p:spPr bwMode="auto">
          <a:xfrm>
            <a:off x="179512" y="2564904"/>
            <a:ext cx="8674100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25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GMT</a:t>
            </a:r>
          </a:p>
          <a:p>
            <a:endParaRPr lang="zh-TW" altLang="en-US" dirty="0"/>
          </a:p>
        </p:txBody>
      </p:sp>
      <p:pic>
        <p:nvPicPr>
          <p:cNvPr id="7170" name="Picture 2" descr="https://www.soest.hawaii.edu/gmt/gmt/html/images/example_0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31021"/>
            <a:ext cx="5472608" cy="6826979"/>
          </a:xfrm>
          <a:prstGeom prst="rect">
            <a:avLst/>
          </a:prstGeom>
          <a:noFill/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26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Ocean Data View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196752"/>
            <a:ext cx="9144000" cy="4525963"/>
          </a:xfrm>
        </p:spPr>
        <p:txBody>
          <a:bodyPr/>
          <a:lstStyle/>
          <a:p>
            <a:r>
              <a:rPr lang="en-US" altLang="zh-TW" dirty="0" smtClean="0">
                <a:hlinkClick r:id="rId2"/>
              </a:rPr>
              <a:t>https://odv.awi.de/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 cstate="print"/>
          <a:srcRect t="10336" r="1212" b="8454"/>
          <a:stretch>
            <a:fillRect/>
          </a:stretch>
        </p:blipFill>
        <p:spPr bwMode="auto">
          <a:xfrm>
            <a:off x="251520" y="2060848"/>
            <a:ext cx="8568952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27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836712"/>
          </a:xfrm>
        </p:spPr>
        <p:txBody>
          <a:bodyPr/>
          <a:lstStyle/>
          <a:p>
            <a:r>
              <a:rPr lang="en-US" altLang="zh-TW" dirty="0" err="1" smtClean="0"/>
              <a:t>SciDAVis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836712"/>
            <a:ext cx="8686800" cy="4525963"/>
          </a:xfrm>
        </p:spPr>
        <p:txBody>
          <a:bodyPr/>
          <a:lstStyle/>
          <a:p>
            <a:r>
              <a:rPr lang="en-US" altLang="zh-TW" dirty="0" smtClean="0">
                <a:hlinkClick r:id="rId2"/>
              </a:rPr>
              <a:t>http://scidavis.sourceforge.net/index.html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 cstate="print"/>
          <a:srcRect t="11812" r="5363" b="6978"/>
          <a:stretch>
            <a:fillRect/>
          </a:stretch>
        </p:blipFill>
        <p:spPr bwMode="auto">
          <a:xfrm>
            <a:off x="467544" y="1772816"/>
            <a:ext cx="8208912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28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Must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At least choose one tool to do scientific calculations and plots, and use it everyday</a:t>
            </a:r>
          </a:p>
          <a:p>
            <a:r>
              <a:rPr lang="en-US" altLang="zh-TW" dirty="0" smtClean="0"/>
              <a:t>Recommended: </a:t>
            </a:r>
            <a:r>
              <a:rPr lang="en-US" altLang="zh-TW" dirty="0" err="1" smtClean="0"/>
              <a:t>Matlab</a:t>
            </a:r>
            <a:r>
              <a:rPr lang="en-US" altLang="zh-TW" dirty="0" smtClean="0"/>
              <a:t>* (a lot of available codes can be found for the </a:t>
            </a:r>
            <a:r>
              <a:rPr lang="en-US" altLang="zh-TW" dirty="0"/>
              <a:t>calculations and plots</a:t>
            </a:r>
            <a:r>
              <a:rPr lang="en-US" altLang="zh-TW" dirty="0" smtClean="0"/>
              <a:t>), Julia Language</a:t>
            </a:r>
          </a:p>
          <a:p>
            <a:endParaRPr lang="en-US" altLang="zh-TW" dirty="0"/>
          </a:p>
          <a:p>
            <a:r>
              <a:rPr lang="zh-TW" altLang="en-US" dirty="0"/>
              <a:t>自學的</a:t>
            </a:r>
            <a:r>
              <a:rPr lang="zh-TW" altLang="en-US" dirty="0" smtClean="0"/>
              <a:t>效率</a:t>
            </a:r>
            <a:r>
              <a:rPr lang="en-US" altLang="zh-TW" dirty="0" smtClean="0"/>
              <a:t>(</a:t>
            </a:r>
            <a:r>
              <a:rPr lang="zh-TW" altLang="en-US" dirty="0" smtClean="0"/>
              <a:t>有興趣</a:t>
            </a:r>
            <a:r>
              <a:rPr lang="en-US" altLang="zh-TW" dirty="0" smtClean="0"/>
              <a:t>)</a:t>
            </a:r>
            <a:r>
              <a:rPr lang="zh-TW" altLang="en-US" dirty="0" smtClean="0"/>
              <a:t>比上課的效率更佳</a:t>
            </a:r>
            <a:r>
              <a:rPr lang="en-US" altLang="zh-TW" dirty="0" smtClean="0"/>
              <a:t>!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興趣能消滅任何煩惱與</a:t>
            </a:r>
            <a:r>
              <a:rPr lang="zh-TW" altLang="en-US" dirty="0" smtClean="0">
                <a:solidFill>
                  <a:srgbClr val="FF0000"/>
                </a:solidFill>
              </a:rPr>
              <a:t>瓶頸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046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zh-TW" dirty="0"/>
              <a:t>教學</a:t>
            </a:r>
            <a:r>
              <a:rPr lang="zh-TW" altLang="zh-TW" dirty="0" smtClean="0"/>
              <a:t>進度</a:t>
            </a:r>
            <a:r>
              <a:rPr lang="en-US" altLang="zh-TW" dirty="0" smtClean="0"/>
              <a:t> (</a:t>
            </a:r>
            <a:r>
              <a:rPr lang="zh-TW" altLang="en-US" dirty="0" smtClean="0"/>
              <a:t>期中考前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dirty="0" smtClean="0"/>
              <a:t>Schedule (Before mid-term)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13176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altLang="zh-TW" dirty="0"/>
              <a:t>Introduction: Why do we need to observe ocean currents? </a:t>
            </a:r>
            <a:endParaRPr lang="zh-TW" altLang="zh-TW" dirty="0"/>
          </a:p>
          <a:p>
            <a:pPr lvl="0"/>
            <a:r>
              <a:rPr lang="en-US" altLang="zh-TW" dirty="0">
                <a:solidFill>
                  <a:srgbClr val="FF0000"/>
                </a:solidFill>
              </a:rPr>
              <a:t>Some basic tools for programming and scientific plotting: </a:t>
            </a:r>
            <a:r>
              <a:rPr lang="en-US" altLang="zh-TW" dirty="0" err="1">
                <a:solidFill>
                  <a:srgbClr val="FF0000"/>
                </a:solidFill>
              </a:rPr>
              <a:t>Matlab</a:t>
            </a:r>
            <a:r>
              <a:rPr lang="en-US" altLang="zh-TW" dirty="0">
                <a:solidFill>
                  <a:srgbClr val="FF0000"/>
                </a:solidFill>
              </a:rPr>
              <a:t>, Python, Julia Language, GMT, Ocean Data View </a:t>
            </a:r>
            <a:r>
              <a:rPr lang="en-US" altLang="zh-TW" dirty="0" smtClean="0">
                <a:solidFill>
                  <a:srgbClr val="FF0000"/>
                </a:solidFill>
              </a:rPr>
              <a:t>(additional topics </a:t>
            </a:r>
            <a:r>
              <a:rPr lang="en-US" altLang="zh-TW" dirty="0">
                <a:solidFill>
                  <a:srgbClr val="FF0000"/>
                </a:solidFill>
              </a:rPr>
              <a:t>for students) </a:t>
            </a:r>
            <a:r>
              <a:rPr lang="en-US" altLang="zh-TW" dirty="0" smtClean="0">
                <a:solidFill>
                  <a:srgbClr val="FF0000"/>
                </a:solidFill>
              </a:rPr>
              <a:t>&amp;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some required mathematics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0"/>
            <a:r>
              <a:rPr lang="en-US" altLang="zh-TW" dirty="0" smtClean="0"/>
              <a:t>Methods </a:t>
            </a:r>
            <a:r>
              <a:rPr lang="en-US" altLang="zh-TW" dirty="0"/>
              <a:t>of observing currents: In-situ and satellite </a:t>
            </a:r>
            <a:r>
              <a:rPr lang="en-US" altLang="zh-TW" dirty="0" smtClean="0"/>
              <a:t>observations (1~2</a:t>
            </a:r>
            <a:r>
              <a:rPr lang="zh-TW" altLang="en-US" dirty="0" smtClean="0"/>
              <a:t>週</a:t>
            </a:r>
            <a:r>
              <a:rPr lang="en-US" altLang="zh-TW" dirty="0" smtClean="0"/>
              <a:t>)</a:t>
            </a:r>
            <a:endParaRPr lang="zh-TW" altLang="zh-TW" dirty="0"/>
          </a:p>
          <a:p>
            <a:r>
              <a:rPr lang="en-US" altLang="zh-TW" dirty="0"/>
              <a:t>Data and links of observations for ocean currents (1~2</a:t>
            </a:r>
            <a:r>
              <a:rPr lang="zh-TW" altLang="en-US" dirty="0"/>
              <a:t>週</a:t>
            </a:r>
            <a:r>
              <a:rPr lang="en-US" altLang="zh-TW" dirty="0" smtClean="0"/>
              <a:t>)</a:t>
            </a:r>
            <a:endParaRPr lang="zh-TW" altLang="zh-TW" dirty="0"/>
          </a:p>
          <a:p>
            <a:pPr lvl="0"/>
            <a:r>
              <a:rPr lang="en-US" altLang="zh-TW" dirty="0" smtClean="0"/>
              <a:t>Drifter </a:t>
            </a:r>
            <a:r>
              <a:rPr lang="en-US" altLang="zh-TW" dirty="0"/>
              <a:t>data </a:t>
            </a:r>
            <a:r>
              <a:rPr lang="en-US" altLang="zh-TW" dirty="0" smtClean="0"/>
              <a:t>analysis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279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Why do we need at least </a:t>
            </a:r>
            <a:br>
              <a:rPr lang="en-US" altLang="zh-TW" dirty="0" smtClean="0"/>
            </a:br>
            <a:r>
              <a:rPr lang="en-US" altLang="zh-TW" dirty="0" smtClean="0"/>
              <a:t>one of those tools?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Please think.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795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Why coding?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Doing works faster to save more times</a:t>
            </a:r>
          </a:p>
          <a:p>
            <a:r>
              <a:rPr lang="en-US" altLang="zh-TW" dirty="0" smtClean="0"/>
              <a:t>Coding will become general knowledge in future. </a:t>
            </a:r>
          </a:p>
          <a:p>
            <a:r>
              <a:rPr lang="en-US" altLang="zh-TW" dirty="0" smtClean="0"/>
              <a:t>Coding is to communicate with a computer. 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376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22605" t="21945" r="23435" b="17516"/>
          <a:stretch>
            <a:fillRect/>
          </a:stretch>
        </p:blipFill>
        <p:spPr bwMode="auto">
          <a:xfrm>
            <a:off x="1331640" y="2492896"/>
            <a:ext cx="6336704" cy="3996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Some nice links to learn the coding </a:t>
            </a:r>
            <a:br>
              <a:rPr lang="en-US" altLang="zh-TW" dirty="0" smtClean="0"/>
            </a:br>
            <a:r>
              <a:rPr lang="en-US" altLang="zh-TW" dirty="0" smtClean="0"/>
              <a:t>(for kids)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https://www.google.com/doodles/celebrating-50-years-of-kids-coding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555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Some scientific plots to study </a:t>
            </a:r>
            <a:br>
              <a:rPr lang="en-US" altLang="zh-TW" dirty="0" smtClean="0"/>
            </a:br>
            <a:r>
              <a:rPr lang="en-US" altLang="zh-TW" dirty="0" smtClean="0"/>
              <a:t>ocean currents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Spatial Distribution</a:t>
            </a:r>
          </a:p>
          <a:p>
            <a:r>
              <a:rPr lang="en-US" altLang="zh-TW" dirty="0" smtClean="0"/>
              <a:t>TS Diagrams</a:t>
            </a:r>
          </a:p>
          <a:p>
            <a:r>
              <a:rPr lang="en-US" altLang="zh-TW" dirty="0" smtClean="0"/>
              <a:t>Time Series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33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What do you see?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34</a:t>
            </a:fld>
            <a:endParaRPr lang="zh-TW" altLang="en-US"/>
          </a:p>
        </p:txBody>
      </p:sp>
      <p:pic>
        <p:nvPicPr>
          <p:cNvPr id="105474" name="Picture 2" descr="File:East coast sst tra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980728"/>
            <a:ext cx="6534150" cy="570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All data are in digits with </a:t>
            </a:r>
            <a:br>
              <a:rPr lang="en-US" altLang="zh-TW" dirty="0" smtClean="0"/>
            </a:br>
            <a:r>
              <a:rPr lang="en-US" altLang="zh-TW" dirty="0" smtClean="0"/>
              <a:t>spatial grids &amp; temporal resolutions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5580112" y="6093296"/>
            <a:ext cx="288032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35</a:t>
            </a:fld>
            <a:endParaRPr lang="zh-TW" altLang="en-US"/>
          </a:p>
        </p:txBody>
      </p:sp>
      <p:pic>
        <p:nvPicPr>
          <p:cNvPr id="7" name="Picture 2" descr="File:East coast sst tra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348" y="1628800"/>
            <a:ext cx="4997884" cy="436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Changing in space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052736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Which one has large changes of temperature in space? Or, which one has the large temperature gradient in space?</a:t>
            </a:r>
          </a:p>
          <a:p>
            <a:endParaRPr lang="zh-TW" altLang="en-US" dirty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3" cstate="print"/>
          <a:srcRect b="49697"/>
          <a:stretch>
            <a:fillRect/>
          </a:stretch>
        </p:blipFill>
        <p:spPr bwMode="auto">
          <a:xfrm>
            <a:off x="0" y="2564904"/>
            <a:ext cx="4648888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t="50294"/>
          <a:stretch>
            <a:fillRect/>
          </a:stretch>
        </p:blipFill>
        <p:spPr bwMode="auto">
          <a:xfrm>
            <a:off x="4668713" y="2636912"/>
            <a:ext cx="4475287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7043" name="Object 3"/>
          <p:cNvGraphicFramePr>
            <a:graphicFrameLocks noChangeAspect="1"/>
          </p:cNvGraphicFramePr>
          <p:nvPr/>
        </p:nvGraphicFramePr>
        <p:xfrm>
          <a:off x="3059832" y="5660750"/>
          <a:ext cx="2838698" cy="119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41" name="Equation" r:id="rId4" imgW="990360" imgH="419040" progId="Equation.3">
                  <p:embed/>
                </p:oleObj>
              </mc:Choice>
              <mc:Fallback>
                <p:oleObj name="Equation" r:id="rId4" imgW="990360" imgH="4190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5660750"/>
                        <a:ext cx="2838698" cy="1197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36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Changing in space</a:t>
            </a:r>
            <a:endParaRPr lang="zh-TW" altLang="en-US" dirty="0"/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467544" y="1052736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Which one has large changes of temperature in space? Or, which one has the large temperature in space?</a:t>
            </a:r>
          </a:p>
          <a:p>
            <a:endParaRPr lang="zh-TW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b="49697"/>
          <a:stretch>
            <a:fillRect/>
          </a:stretch>
        </p:blipFill>
        <p:spPr bwMode="auto">
          <a:xfrm>
            <a:off x="0" y="2564904"/>
            <a:ext cx="4648888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9" descr="tongue_examples2_19981111_NSCS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636912"/>
            <a:ext cx="4355976" cy="297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8066" name="Object 2"/>
          <p:cNvGraphicFramePr>
            <a:graphicFrameLocks noChangeAspect="1"/>
          </p:cNvGraphicFramePr>
          <p:nvPr/>
        </p:nvGraphicFramePr>
        <p:xfrm>
          <a:off x="3059113" y="5661025"/>
          <a:ext cx="2840037" cy="119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64" name="Equation" r:id="rId5" imgW="990360" imgH="419040" progId="Equation.3">
                  <p:embed/>
                </p:oleObj>
              </mc:Choice>
              <mc:Fallback>
                <p:oleObj name="Equation" r:id="rId5" imgW="990360" imgH="419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5661025"/>
                        <a:ext cx="2840037" cy="1196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37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124744"/>
            <a:ext cx="8172400" cy="5455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38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Advection by currents</a:t>
            </a:r>
            <a:br>
              <a:rPr lang="en-US" altLang="zh-TW" dirty="0" smtClean="0"/>
            </a:br>
            <a:r>
              <a:rPr lang="zh-TW" altLang="en-US" dirty="0" smtClean="0"/>
              <a:t>平流</a:t>
            </a:r>
            <a:endParaRPr lang="zh-TW" altLang="en-US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124744"/>
            <a:ext cx="8172400" cy="5455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1138" name="Object 2"/>
          <p:cNvGraphicFramePr>
            <a:graphicFrameLocks noChangeAspect="1"/>
          </p:cNvGraphicFramePr>
          <p:nvPr/>
        </p:nvGraphicFramePr>
        <p:xfrm>
          <a:off x="0" y="5214937"/>
          <a:ext cx="5245100" cy="164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36" name="Equation" r:id="rId4" imgW="1333440" imgH="419040" progId="Equation.3">
                  <p:embed/>
                </p:oleObj>
              </mc:Choice>
              <mc:Fallback>
                <p:oleObj name="Equation" r:id="rId4" imgW="1333440" imgH="419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5214937"/>
                        <a:ext cx="5245100" cy="16430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39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zh-TW" dirty="0"/>
              <a:t>教學</a:t>
            </a:r>
            <a:r>
              <a:rPr lang="zh-TW" altLang="zh-TW" dirty="0" smtClean="0"/>
              <a:t>進度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期中考後</a:t>
            </a:r>
            <a:r>
              <a:rPr lang="en-US" altLang="zh-TW" dirty="0"/>
              <a:t>)</a:t>
            </a:r>
            <a:br>
              <a:rPr lang="en-US" altLang="zh-TW" dirty="0"/>
            </a:br>
            <a:r>
              <a:rPr lang="en-US" altLang="zh-TW" dirty="0" smtClean="0"/>
              <a:t>Schedule (After mid-term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pPr lvl="0"/>
            <a:r>
              <a:rPr lang="en-US" altLang="zh-TW" dirty="0" smtClean="0">
                <a:solidFill>
                  <a:srgbClr val="FF0000"/>
                </a:solidFill>
              </a:rPr>
              <a:t>4/30</a:t>
            </a:r>
            <a:r>
              <a:rPr lang="zh-TW" altLang="en-US" dirty="0" smtClean="0">
                <a:solidFill>
                  <a:srgbClr val="FF0000"/>
                </a:solidFill>
              </a:rPr>
              <a:t>日</a:t>
            </a:r>
            <a:r>
              <a:rPr lang="zh-TW" altLang="en-US" dirty="0">
                <a:solidFill>
                  <a:srgbClr val="FF0000"/>
                </a:solidFill>
              </a:rPr>
              <a:t>週四出海實習 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zh-TW" altLang="en-US" dirty="0">
                <a:solidFill>
                  <a:srgbClr val="FF0000"/>
                </a:solidFill>
              </a:rPr>
              <a:t>海研二號，</a:t>
            </a:r>
            <a:r>
              <a:rPr lang="en-US" altLang="zh-TW" dirty="0">
                <a:solidFill>
                  <a:srgbClr val="FF0000"/>
                </a:solidFill>
              </a:rPr>
              <a:t>7:30am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endParaRPr lang="en-US" altLang="zh-TW" dirty="0" smtClean="0"/>
          </a:p>
          <a:p>
            <a:r>
              <a:rPr lang="en-US" altLang="zh-TW" dirty="0" smtClean="0"/>
              <a:t>ADCP </a:t>
            </a:r>
            <a:r>
              <a:rPr lang="en-US" altLang="zh-TW" dirty="0"/>
              <a:t>data analysis</a:t>
            </a:r>
            <a:endParaRPr lang="zh-TW" altLang="zh-TW" dirty="0"/>
          </a:p>
          <a:p>
            <a:pPr lvl="0"/>
            <a:r>
              <a:rPr lang="en-US" altLang="zh-TW" dirty="0" smtClean="0"/>
              <a:t>Shipboard </a:t>
            </a:r>
            <a:r>
              <a:rPr lang="en-US" altLang="zh-TW" dirty="0"/>
              <a:t>ADCP </a:t>
            </a:r>
            <a:r>
              <a:rPr lang="en-US" altLang="zh-TW" dirty="0" smtClean="0"/>
              <a:t>calibration (data processing for bottom-track ship velocities) </a:t>
            </a:r>
          </a:p>
          <a:p>
            <a:pPr lvl="0"/>
            <a:r>
              <a:rPr lang="en-US" altLang="zh-TW" dirty="0" smtClean="0"/>
              <a:t>Shipboard ADCP calibration (data processing for GPS</a:t>
            </a:r>
            <a:r>
              <a:rPr lang="zh-TW" altLang="en-US" dirty="0" smtClean="0"/>
              <a:t> </a:t>
            </a:r>
            <a:r>
              <a:rPr lang="en-US" altLang="zh-TW" dirty="0" smtClean="0"/>
              <a:t>ship velocities)</a:t>
            </a:r>
          </a:p>
          <a:p>
            <a:pPr lvl="0"/>
            <a:r>
              <a:rPr lang="en-US" altLang="zh-TW" dirty="0" smtClean="0"/>
              <a:t>Current Meters</a:t>
            </a:r>
          </a:p>
          <a:p>
            <a:pPr lvl="0"/>
            <a:r>
              <a:rPr lang="en-US" altLang="zh-TW" dirty="0" smtClean="0"/>
              <a:t>Hydrographic </a:t>
            </a:r>
            <a:r>
              <a:rPr lang="en-US" altLang="zh-TW" dirty="0"/>
              <a:t>(CTD, </a:t>
            </a:r>
            <a:r>
              <a:rPr lang="en-US" altLang="zh-TW" dirty="0" smtClean="0"/>
              <a:t>XBT, ARGO) </a:t>
            </a:r>
            <a:r>
              <a:rPr lang="en-US" altLang="zh-TW" dirty="0"/>
              <a:t>data analysis</a:t>
            </a:r>
            <a:endParaRPr lang="zh-TW" altLang="zh-TW" dirty="0"/>
          </a:p>
          <a:p>
            <a:pPr lvl="0"/>
            <a:r>
              <a:rPr lang="en-US" altLang="zh-TW" dirty="0" smtClean="0"/>
              <a:t>Wind-driven Circulation</a:t>
            </a:r>
          </a:p>
          <a:p>
            <a:pPr lvl="0"/>
            <a:endParaRPr lang="zh-TW" altLang="zh-TW" dirty="0"/>
          </a:p>
          <a:p>
            <a:endParaRPr lang="en-US" altLang="zh-TW" dirty="0" smtClean="0"/>
          </a:p>
          <a:p>
            <a:pPr lvl="0"/>
            <a:endParaRPr lang="zh-TW" altLang="zh-TW" dirty="0"/>
          </a:p>
          <a:p>
            <a:endParaRPr lang="en-US" altLang="zh-TW" dirty="0"/>
          </a:p>
          <a:p>
            <a:endParaRPr lang="zh-TW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69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Advection by currents</a:t>
            </a:r>
            <a:br>
              <a:rPr lang="en-US" altLang="zh-TW" dirty="0" smtClean="0"/>
            </a:br>
            <a:r>
              <a:rPr lang="zh-TW" altLang="en-US" dirty="0" smtClean="0"/>
              <a:t>平流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345814"/>
            <a:ext cx="5500726" cy="5512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92162" name="Object 2"/>
          <p:cNvGraphicFramePr>
            <a:graphicFrameLocks noChangeAspect="1"/>
          </p:cNvGraphicFramePr>
          <p:nvPr/>
        </p:nvGraphicFramePr>
        <p:xfrm>
          <a:off x="3898900" y="5214938"/>
          <a:ext cx="5245100" cy="164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0" name="Equation" r:id="rId4" imgW="1333440" imgH="419040" progId="Equation.3">
                  <p:embed/>
                </p:oleObj>
              </mc:Choice>
              <mc:Fallback>
                <p:oleObj name="Equation" r:id="rId4" imgW="1333440" imgH="419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8900" y="5214938"/>
                        <a:ext cx="5245100" cy="16430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40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Why are ocean currents &amp; circulation so important?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Very important for transportation!!</a:t>
            </a:r>
          </a:p>
          <a:p>
            <a:endParaRPr lang="en-US" altLang="zh-TW" dirty="0"/>
          </a:p>
          <a:p>
            <a:pPr>
              <a:buNone/>
            </a:pPr>
            <a:endParaRPr lang="zh-TW" altLang="en-US" dirty="0"/>
          </a:p>
        </p:txBody>
      </p:sp>
      <p:pic>
        <p:nvPicPr>
          <p:cNvPr id="4" name="Picture 2" descr="http://www.physicalgeography.net/fundamentals/images/hotcol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2571744"/>
            <a:ext cx="3768496" cy="3786190"/>
          </a:xfrm>
          <a:prstGeom prst="rect">
            <a:avLst/>
          </a:prstGeom>
          <a:noFill/>
        </p:spPr>
      </p:pic>
      <p:sp>
        <p:nvSpPr>
          <p:cNvPr id="5" name="文字方塊 4"/>
          <p:cNvSpPr txBox="1"/>
          <p:nvPr/>
        </p:nvSpPr>
        <p:spPr>
          <a:xfrm>
            <a:off x="3982778" y="4000504"/>
            <a:ext cx="49469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arenR"/>
            </a:pPr>
            <a:r>
              <a:rPr lang="en-US" altLang="zh-TW" sz="4000" dirty="0" smtClean="0"/>
              <a:t>Heat transports!!!</a:t>
            </a:r>
          </a:p>
          <a:p>
            <a:pPr marL="742950" indent="-742950">
              <a:buAutoNum type="arabicParenR"/>
            </a:pPr>
            <a:r>
              <a:rPr lang="en-US" altLang="zh-TW" sz="4000" dirty="0" smtClean="0"/>
              <a:t>Matter transports</a:t>
            </a:r>
          </a:p>
        </p:txBody>
      </p:sp>
      <p:sp>
        <p:nvSpPr>
          <p:cNvPr id="6" name="向右箭號 5"/>
          <p:cNvSpPr/>
          <p:nvPr/>
        </p:nvSpPr>
        <p:spPr>
          <a:xfrm rot="17417296">
            <a:off x="519510" y="3046174"/>
            <a:ext cx="1608670" cy="8572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右箭號 6"/>
          <p:cNvSpPr/>
          <p:nvPr/>
        </p:nvSpPr>
        <p:spPr>
          <a:xfrm rot="4388815">
            <a:off x="2044771" y="3122019"/>
            <a:ext cx="1608670" cy="857256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 rot="4416204">
            <a:off x="405385" y="4964561"/>
            <a:ext cx="1608670" cy="8572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 rot="17346608">
            <a:off x="2149983" y="4972276"/>
            <a:ext cx="1608670" cy="857256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214546" y="2071678"/>
            <a:ext cx="69294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motion of </a:t>
            </a:r>
            <a:r>
              <a:rPr lang="en-US" altLang="zh-TW" dirty="0" smtClean="0"/>
              <a:t>waters carries </a:t>
            </a:r>
            <a:r>
              <a:rPr lang="en-US" altLang="zh-TW" dirty="0"/>
              <a:t>stuff (such as mass, heat, salt, carbon, etc)</a:t>
            </a:r>
            <a:endParaRPr lang="zh-TW" altLang="en-US" dirty="0"/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32F2C-D86D-414D-B417-47E5FD4565C1}" type="slidenum">
              <a:rPr lang="zh-TW" altLang="en-US" smtClean="0"/>
              <a:pPr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049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6" name="Picture 4" descr="「eyes from sky」的圖片搜尋結果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908720"/>
            <a:ext cx="5015825" cy="3754705"/>
          </a:xfrm>
          <a:prstGeom prst="rect">
            <a:avLst/>
          </a:prstGeom>
          <a:noFill/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42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0" y="4941168"/>
            <a:ext cx="1728192" cy="954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Observe Currents</a:t>
            </a:r>
            <a:endParaRPr lang="zh-TW" altLang="en-US" sz="28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2411760" y="4869160"/>
            <a:ext cx="1584176" cy="10772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Obtain</a:t>
            </a:r>
          </a:p>
          <a:p>
            <a:pPr algn="ctr"/>
            <a:r>
              <a:rPr lang="en-US" altLang="zh-TW" sz="3200" dirty="0" smtClean="0"/>
              <a:t>Data</a:t>
            </a:r>
            <a:endParaRPr lang="zh-TW" altLang="en-US" sz="32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4644008" y="4869160"/>
            <a:ext cx="1584176" cy="10772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Plot</a:t>
            </a:r>
          </a:p>
          <a:p>
            <a:pPr algn="ctr"/>
            <a:r>
              <a:rPr lang="en-US" altLang="zh-TW" sz="3200" dirty="0" smtClean="0"/>
              <a:t>Graphs</a:t>
            </a:r>
            <a:endParaRPr lang="zh-TW" altLang="en-US" sz="32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6767736" y="4869160"/>
            <a:ext cx="2376264" cy="10772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Understand</a:t>
            </a:r>
          </a:p>
          <a:p>
            <a:pPr algn="ctr"/>
            <a:r>
              <a:rPr lang="en-US" altLang="zh-TW" sz="3200" dirty="0" smtClean="0"/>
              <a:t>Currents</a:t>
            </a:r>
            <a:endParaRPr lang="zh-TW" altLang="en-US" sz="3200" dirty="0"/>
          </a:p>
        </p:txBody>
      </p:sp>
      <p:cxnSp>
        <p:nvCxnSpPr>
          <p:cNvPr id="9" name="直線單箭頭接點 8"/>
          <p:cNvCxnSpPr>
            <a:stCxn id="4" idx="3"/>
            <a:endCxn id="5" idx="1"/>
          </p:cNvCxnSpPr>
          <p:nvPr/>
        </p:nvCxnSpPr>
        <p:spPr>
          <a:xfrm flipV="1">
            <a:off x="1728192" y="5407769"/>
            <a:ext cx="683568" cy="1045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stCxn id="5" idx="3"/>
            <a:endCxn id="6" idx="1"/>
          </p:cNvCxnSpPr>
          <p:nvPr/>
        </p:nvCxnSpPr>
        <p:spPr>
          <a:xfrm>
            <a:off x="3995936" y="5407769"/>
            <a:ext cx="648072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6" idx="3"/>
            <a:endCxn id="7" idx="1"/>
          </p:cNvCxnSpPr>
          <p:nvPr/>
        </p:nvCxnSpPr>
        <p:spPr>
          <a:xfrm>
            <a:off x="6228184" y="5407769"/>
            <a:ext cx="539552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2088569" y="6211669"/>
            <a:ext cx="568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smtClean="0">
                <a:solidFill>
                  <a:srgbClr val="FF0000"/>
                </a:solidFill>
              </a:rPr>
              <a:t>Tools: Computers/Programs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cxnSp>
        <p:nvCxnSpPr>
          <p:cNvPr id="20" name="直線單箭頭接點 19"/>
          <p:cNvCxnSpPr/>
          <p:nvPr/>
        </p:nvCxnSpPr>
        <p:spPr>
          <a:xfrm flipV="1">
            <a:off x="4283968" y="5589240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Temperature-Salinity (TS) Diagrams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5234" name="Picture 2" descr="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556792"/>
            <a:ext cx="7661682" cy="5301208"/>
          </a:xfrm>
          <a:prstGeom prst="rect">
            <a:avLst/>
          </a:prstGeom>
          <a:noFill/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43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6258" name="Picture 2" descr="image"/>
          <p:cNvPicPr>
            <a:picLocks noChangeAspect="1" noChangeArrowheads="1"/>
          </p:cNvPicPr>
          <p:nvPr/>
        </p:nvPicPr>
        <p:blipFill rotWithShape="1">
          <a:blip r:embed="rId3" cstate="print"/>
          <a:srcRect l="24479" r="33646"/>
          <a:stretch/>
        </p:blipFill>
        <p:spPr bwMode="auto">
          <a:xfrm>
            <a:off x="-30460" y="548680"/>
            <a:ext cx="9150951" cy="5256584"/>
          </a:xfrm>
          <a:prstGeom prst="rect">
            <a:avLst/>
          </a:prstGeom>
          <a:noFill/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44</a:t>
            </a:fld>
            <a:endParaRPr lang="zh-TW" altLang="en-US"/>
          </a:p>
        </p:txBody>
      </p:sp>
      <p:pic>
        <p:nvPicPr>
          <p:cNvPr id="105480" name="Picture 8" descr="ãx-rayã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48680"/>
            <a:ext cx="4897710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50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6258" name="Picture 2" descr="image"/>
          <p:cNvPicPr>
            <a:picLocks noChangeAspect="1" noChangeArrowheads="1"/>
          </p:cNvPicPr>
          <p:nvPr/>
        </p:nvPicPr>
        <p:blipFill rotWithShape="1">
          <a:blip r:embed="rId3" cstate="print"/>
          <a:srcRect l="24479" r="33646"/>
          <a:stretch/>
        </p:blipFill>
        <p:spPr bwMode="auto">
          <a:xfrm>
            <a:off x="0" y="-20909"/>
            <a:ext cx="9150951" cy="5256584"/>
          </a:xfrm>
          <a:prstGeom prst="rect">
            <a:avLst/>
          </a:prstGeom>
          <a:noFill/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45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-9204" y="5222605"/>
            <a:ext cx="89644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/>
              <a:t>What information can we learn from these TS diagrams? </a:t>
            </a:r>
            <a:r>
              <a:rPr lang="zh-TW" altLang="en-US" sz="3200" dirty="0" smtClean="0"/>
              <a:t>分組</a:t>
            </a:r>
            <a:r>
              <a:rPr lang="en-US" altLang="zh-TW" sz="3200" dirty="0" smtClean="0"/>
              <a:t>3~4</a:t>
            </a:r>
            <a:r>
              <a:rPr lang="zh-TW" altLang="en-US" sz="3200" dirty="0" smtClean="0"/>
              <a:t>人</a:t>
            </a:r>
            <a:r>
              <a:rPr lang="en-US" altLang="zh-TW" sz="3200" dirty="0" smtClean="0"/>
              <a:t>, </a:t>
            </a:r>
            <a:r>
              <a:rPr lang="zh-TW" altLang="en-US" sz="3200" dirty="0" smtClean="0"/>
              <a:t>用</a:t>
            </a:r>
            <a:r>
              <a:rPr lang="zh-TW" altLang="en-US" sz="3200" dirty="0"/>
              <a:t>筆紙寫下討論結果後交上</a:t>
            </a:r>
            <a:r>
              <a:rPr lang="en-US" altLang="zh-TW" sz="3200" dirty="0"/>
              <a:t>(</a:t>
            </a:r>
            <a:r>
              <a:rPr lang="zh-TW" altLang="en-US" sz="3200" dirty="0"/>
              <a:t>註明姓名</a:t>
            </a:r>
            <a:r>
              <a:rPr lang="en-US" altLang="zh-TW" sz="3200" dirty="0" smtClean="0"/>
              <a:t>), </a:t>
            </a:r>
            <a:r>
              <a:rPr lang="zh-TW" altLang="en-US" sz="3200" dirty="0" smtClean="0"/>
              <a:t>上</a:t>
            </a:r>
            <a:r>
              <a:rPr lang="zh-TW" altLang="en-US" sz="3200" dirty="0"/>
              <a:t>臺</a:t>
            </a:r>
            <a:r>
              <a:rPr lang="zh-TW" altLang="en-US" sz="3200" dirty="0" smtClean="0"/>
              <a:t>報告 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091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 descr="image"/>
          <p:cNvPicPr>
            <a:picLocks noChangeAspect="1" noChangeArrowheads="1"/>
          </p:cNvPicPr>
          <p:nvPr/>
        </p:nvPicPr>
        <p:blipFill rotWithShape="1">
          <a:blip r:embed="rId3" cstate="print"/>
          <a:srcRect l="66708"/>
          <a:stretch/>
        </p:blipFill>
        <p:spPr bwMode="auto">
          <a:xfrm>
            <a:off x="395536" y="1223789"/>
            <a:ext cx="7416824" cy="5358774"/>
          </a:xfrm>
          <a:prstGeom prst="rect">
            <a:avLst/>
          </a:prstGeom>
          <a:noFill/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46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 descr="image"/>
          <p:cNvPicPr>
            <a:picLocks noChangeAspect="1" noChangeArrowheads="1"/>
          </p:cNvPicPr>
          <p:nvPr/>
        </p:nvPicPr>
        <p:blipFill rotWithShape="1">
          <a:blip r:embed="rId2" cstate="print"/>
          <a:srcRect l="26144" r="27347"/>
          <a:stretch/>
        </p:blipFill>
        <p:spPr bwMode="auto">
          <a:xfrm>
            <a:off x="1475656" y="404663"/>
            <a:ext cx="6649169" cy="6429501"/>
          </a:xfrm>
          <a:prstGeom prst="rect">
            <a:avLst/>
          </a:prstGeom>
          <a:noFill/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47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Homework #2 (</a:t>
            </a:r>
            <a:r>
              <a:rPr lang="zh-TW" altLang="en-US" dirty="0" smtClean="0"/>
              <a:t>繳交期限</a:t>
            </a:r>
            <a:r>
              <a:rPr lang="en-US" altLang="zh-TW" dirty="0" smtClean="0"/>
              <a:t>: 2020/3/17)</a:t>
            </a:r>
            <a:br>
              <a:rPr lang="en-US" altLang="zh-TW" dirty="0" smtClean="0"/>
            </a:br>
            <a:r>
              <a:rPr lang="zh-TW" altLang="en-US" dirty="0" smtClean="0"/>
              <a:t>遲交以</a:t>
            </a:r>
            <a:r>
              <a:rPr lang="en-US" altLang="zh-TW" dirty="0" smtClean="0"/>
              <a:t>50%</a:t>
            </a:r>
            <a:r>
              <a:rPr lang="zh-TW" altLang="en-US" dirty="0" smtClean="0"/>
              <a:t>計算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241376"/>
            <a:ext cx="9144000" cy="5616624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Plot the TS diagram using the TS data (1</a:t>
            </a:r>
            <a:r>
              <a:rPr lang="en-US" altLang="zh-TW" baseline="30000" dirty="0" smtClean="0"/>
              <a:t>st</a:t>
            </a:r>
            <a:r>
              <a:rPr lang="en-US" altLang="zh-TW" dirty="0" smtClean="0"/>
              <a:t> column is the temperature data, 2</a:t>
            </a:r>
            <a:r>
              <a:rPr lang="en-US" altLang="zh-TW" baseline="30000" dirty="0" smtClean="0"/>
              <a:t>nd</a:t>
            </a:r>
            <a:r>
              <a:rPr lang="en-US" altLang="zh-TW" dirty="0" smtClean="0"/>
              <a:t> column is salinity data) given in the link below: </a:t>
            </a:r>
          </a:p>
          <a:p>
            <a:pPr marL="0" indent="0">
              <a:buNone/>
            </a:pPr>
            <a:r>
              <a:rPr lang="en-US" altLang="zh-TW" dirty="0">
                <a:hlinkClick r:id="rId2"/>
              </a:rPr>
              <a:t>https://</a:t>
            </a:r>
            <a:r>
              <a:rPr lang="en-US" altLang="zh-TW" dirty="0" smtClean="0">
                <a:hlinkClick r:id="rId2"/>
              </a:rPr>
              <a:t>drive.google.com/file/d/1tg4gAYZfMwjMSsJOkWwiYIByy2X9gnQR/view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/>
              <a:t>The given temperature and salinity data are obtained from an observation executed in an open ocean. Guess where the observation was executed, in the Pacific or the Atlantic. </a:t>
            </a:r>
            <a:r>
              <a:rPr lang="en-US" altLang="zh-TW" dirty="0" smtClean="0">
                <a:solidFill>
                  <a:srgbClr val="FF0000"/>
                </a:solidFill>
              </a:rPr>
              <a:t>Explain why?</a:t>
            </a:r>
          </a:p>
          <a:p>
            <a:r>
              <a:rPr lang="en-US" altLang="zh-TW" dirty="0" smtClean="0"/>
              <a:t>Send your work in a </a:t>
            </a:r>
            <a:r>
              <a:rPr lang="en-US" altLang="zh-TW" dirty="0" err="1" smtClean="0"/>
              <a:t>docx</a:t>
            </a:r>
            <a:r>
              <a:rPr lang="en-US" altLang="zh-TW" dirty="0" smtClean="0"/>
              <a:t> word file (filename: hw02_yourname.docx) </a:t>
            </a:r>
          </a:p>
          <a:p>
            <a:pPr marL="0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to </a:t>
            </a:r>
            <a:r>
              <a:rPr lang="en-US" altLang="zh-TW" dirty="0">
                <a:hlinkClick r:id="rId3"/>
              </a:rPr>
              <a:t>https://</a:t>
            </a:r>
            <a:r>
              <a:rPr lang="en-US" altLang="zh-TW" dirty="0" smtClean="0">
                <a:hlinkClick r:id="rId3"/>
              </a:rPr>
              <a:t>driveuploader.com/upload/lVD4ycOKfP/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614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Work Flow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Choose one tool (Excel also can, for those who are familiar with programming)</a:t>
            </a:r>
          </a:p>
          <a:p>
            <a:r>
              <a:rPr lang="en-US" altLang="zh-TW" dirty="0" smtClean="0"/>
              <a:t>Read in the TS data</a:t>
            </a:r>
          </a:p>
          <a:p>
            <a:r>
              <a:rPr lang="en-US" altLang="zh-TW" dirty="0" smtClean="0"/>
              <a:t>Plot the TS diagram</a:t>
            </a:r>
          </a:p>
          <a:p>
            <a:r>
              <a:rPr lang="en-US" altLang="zh-TW" dirty="0" smtClean="0"/>
              <a:t>Paste the diagram into a </a:t>
            </a:r>
            <a:r>
              <a:rPr lang="en-US" altLang="zh-TW" dirty="0" err="1" smtClean="0"/>
              <a:t>docx</a:t>
            </a:r>
            <a:r>
              <a:rPr lang="en-US" altLang="zh-TW" dirty="0" smtClean="0"/>
              <a:t> word file</a:t>
            </a:r>
          </a:p>
          <a:p>
            <a:r>
              <a:rPr lang="en-US" altLang="zh-TW" dirty="0" smtClean="0"/>
              <a:t>Answer the question.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677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上課檔案或講義連接 </a:t>
            </a:r>
            <a:r>
              <a:rPr lang="en-US" altLang="zh-TW" dirty="0" smtClean="0"/>
              <a:t>(</a:t>
            </a:r>
            <a:r>
              <a:rPr lang="zh-TW" altLang="en-US" dirty="0" smtClean="0"/>
              <a:t>選一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gofile.me/3P3ad/K8rdSnYve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Or</a:t>
            </a:r>
            <a:r>
              <a:rPr lang="en-US" altLang="zh-TW" dirty="0" smtClean="0"/>
              <a:t>, QR-code:</a:t>
            </a:r>
            <a:endParaRPr lang="en-US" altLang="zh-TW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105474" name="Picture 2" descr="D:\擷取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488" y="3573016"/>
            <a:ext cx="2534592" cy="249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467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Observing the changes of natural phenomena</a:t>
            </a:r>
            <a:endParaRPr lang="zh-TW" altLang="en-US" dirty="0"/>
          </a:p>
        </p:txBody>
      </p:sp>
      <p:sp>
        <p:nvSpPr>
          <p:cNvPr id="6" name="副標題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00836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40929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Changing in Time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0929" y="90872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Can you see the differences between these two diagrams?</a:t>
            </a:r>
            <a:endParaRPr lang="zh-TW" altLang="en-US" dirty="0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16832"/>
            <a:ext cx="7933978" cy="4128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6045533"/>
            <a:ext cx="3456384" cy="447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51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2998"/>
            <a:ext cx="8229600" cy="1143000"/>
          </a:xfrm>
        </p:spPr>
        <p:txBody>
          <a:bodyPr/>
          <a:lstStyle/>
          <a:p>
            <a:r>
              <a:rPr lang="en-US" altLang="zh-TW" dirty="0"/>
              <a:t>Changing in Time</a:t>
            </a:r>
            <a:endParaRPr lang="zh-TW" altLang="en-US" dirty="0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854447"/>
            <a:ext cx="9143999" cy="2942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259632" y="4793649"/>
            <a:ext cx="1983495" cy="2064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2" name="Picture 4" descr="裝飾性圖片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3" y="5249261"/>
            <a:ext cx="904875" cy="102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3347863" y="6383453"/>
            <a:ext cx="2376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吳朝榮 </a:t>
            </a:r>
            <a:r>
              <a:rPr lang="en-US" altLang="zh-TW" dirty="0"/>
              <a:t>(</a:t>
            </a:r>
            <a:r>
              <a:rPr lang="en-US" altLang="zh-TW" b="1" dirty="0"/>
              <a:t>Chau-Ron </a:t>
            </a:r>
            <a:r>
              <a:rPr lang="en-US" altLang="zh-TW" b="1" dirty="0" smtClean="0"/>
              <a:t>Wu</a:t>
            </a:r>
            <a:r>
              <a:rPr lang="en-US" altLang="zh-TW" dirty="0" smtClean="0"/>
              <a:t>)</a:t>
            </a:r>
            <a:endParaRPr lang="en-US" altLang="zh-TW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440929" y="836712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Can you see seasonal variation in the time series? How to judge or interpret?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866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Changing in Time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0374" y="1447254"/>
            <a:ext cx="8683625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When seeing at time series: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Look for peaks and troughs in the time series.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Look for amplitude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Look for repeated cycle</a:t>
            </a:r>
          </a:p>
          <a:p>
            <a:endParaRPr lang="zh-TW" altLang="en-US" dirty="0"/>
          </a:p>
        </p:txBody>
      </p:sp>
      <p:sp>
        <p:nvSpPr>
          <p:cNvPr id="4" name="AutoShape 2" descr="「sine wave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96260" name="Picture 4" descr="https://www.sfu.ca/sonic-studio/handbook/Graphics/Sine_Wave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3"/>
          <a:stretch/>
        </p:blipFill>
        <p:spPr bwMode="auto">
          <a:xfrm>
            <a:off x="1835696" y="3799440"/>
            <a:ext cx="5109279" cy="305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 rot="16200000">
            <a:off x="-47051" y="5017781"/>
            <a:ext cx="3048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Any parameters </a:t>
            </a:r>
          </a:p>
          <a:p>
            <a:pPr algn="ctr"/>
            <a:r>
              <a:rPr lang="en-US" altLang="zh-TW" dirty="0" smtClean="0"/>
              <a:t>(current velocities)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979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Changing in Time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What this mean: the differentiation of parameter </a:t>
            </a:r>
            <a:r>
              <a:rPr lang="en-US" altLang="zh-TW" i="1" dirty="0" smtClean="0"/>
              <a:t>q</a:t>
            </a:r>
            <a:r>
              <a:rPr lang="en-US" altLang="zh-TW" dirty="0" smtClean="0"/>
              <a:t> with respect to time (</a:t>
            </a:r>
            <a:r>
              <a:rPr lang="en-US" altLang="zh-TW" i="1" dirty="0" smtClean="0"/>
              <a:t>t</a:t>
            </a:r>
            <a:r>
              <a:rPr lang="en-US" altLang="zh-TW" dirty="0" smtClean="0"/>
              <a:t>)?</a:t>
            </a:r>
          </a:p>
          <a:p>
            <a:r>
              <a:rPr lang="en-US" altLang="zh-TW" dirty="0" smtClean="0"/>
              <a:t>What its physical meaning?</a:t>
            </a:r>
            <a:endParaRPr lang="zh-TW" altLang="en-US" dirty="0"/>
          </a:p>
        </p:txBody>
      </p:sp>
      <p:graphicFrame>
        <p:nvGraphicFramePr>
          <p:cNvPr id="8601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914362"/>
              </p:ext>
            </p:extLst>
          </p:nvPr>
        </p:nvGraphicFramePr>
        <p:xfrm>
          <a:off x="6012160" y="3267153"/>
          <a:ext cx="982663" cy="169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69" name="Equation" r:id="rId3" imgW="228600" imgH="393480" progId="Equation.3">
                  <p:embed/>
                </p:oleObj>
              </mc:Choice>
              <mc:Fallback>
                <p:oleObj name="Equation" r:id="rId3" imgW="2286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2160" y="3267153"/>
                        <a:ext cx="982663" cy="1693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https://www.sfu.ca/sonic-studio/handbook/Graphics/Sine_Wave.gif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3"/>
          <a:stretch/>
        </p:blipFill>
        <p:spPr bwMode="auto">
          <a:xfrm>
            <a:off x="526027" y="3431735"/>
            <a:ext cx="5109279" cy="305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1971" y="4747726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i="1" dirty="0"/>
              <a:t>q</a:t>
            </a:r>
            <a:endParaRPr lang="zh-TW" altLang="en-US" i="1" dirty="0"/>
          </a:p>
        </p:txBody>
      </p:sp>
      <p:sp>
        <p:nvSpPr>
          <p:cNvPr id="7" name="文字方塊 6"/>
          <p:cNvSpPr txBox="1"/>
          <p:nvPr/>
        </p:nvSpPr>
        <p:spPr>
          <a:xfrm>
            <a:off x="4990523" y="5127519"/>
            <a:ext cx="5760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i="1" dirty="0" smtClean="0"/>
              <a:t>t</a:t>
            </a:r>
            <a:endParaRPr lang="zh-TW" altLang="en-US" i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7092280" y="4012054"/>
            <a:ext cx="1835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represents the numbers of how </a:t>
            </a:r>
            <a:r>
              <a:rPr lang="en-US" altLang="zh-TW" i="1" dirty="0" smtClean="0"/>
              <a:t>q </a:t>
            </a:r>
            <a:r>
              <a:rPr lang="en-US" altLang="zh-TW" dirty="0" smtClean="0"/>
              <a:t>changing with</a:t>
            </a:r>
            <a:r>
              <a:rPr lang="en-US" altLang="zh-TW" i="1" dirty="0" smtClean="0"/>
              <a:t> t</a:t>
            </a:r>
            <a:endParaRPr lang="zh-TW" altLang="en-US" i="1" dirty="0"/>
          </a:p>
        </p:txBody>
      </p:sp>
      <p:sp>
        <p:nvSpPr>
          <p:cNvPr id="8" name="文字方塊 7"/>
          <p:cNvSpPr txBox="1"/>
          <p:nvPr/>
        </p:nvSpPr>
        <p:spPr>
          <a:xfrm>
            <a:off x="5940152" y="5496851"/>
            <a:ext cx="313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When does </a:t>
            </a:r>
            <a:r>
              <a:rPr lang="en-US" altLang="zh-TW" i="1" dirty="0" smtClean="0"/>
              <a:t>q</a:t>
            </a:r>
            <a:r>
              <a:rPr lang="en-US" altLang="zh-TW" dirty="0" smtClean="0"/>
              <a:t> change the most? (Search for the maximum </a:t>
            </a:r>
            <a:r>
              <a:rPr lang="en-US" altLang="zh-TW" i="1" dirty="0" err="1" smtClean="0"/>
              <a:t>dq</a:t>
            </a:r>
            <a:r>
              <a:rPr lang="en-US" altLang="zh-TW" dirty="0" smtClean="0"/>
              <a:t>/</a:t>
            </a:r>
            <a:r>
              <a:rPr lang="en-US" altLang="zh-TW" i="1" dirty="0" err="1" smtClean="0"/>
              <a:t>dt</a:t>
            </a:r>
            <a:r>
              <a:rPr lang="en-US" altLang="zh-TW" dirty="0" smtClean="0"/>
              <a:t>) </a:t>
            </a:r>
            <a:endParaRPr lang="zh-TW" alt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419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Some basic tools &amp;</a:t>
            </a:r>
            <a:br>
              <a:rPr lang="en-US" altLang="zh-TW" dirty="0" smtClean="0"/>
            </a:br>
            <a:r>
              <a:rPr lang="en-US" altLang="zh-TW" dirty="0" smtClean="0"/>
              <a:t>Scientific plots to study ocean currents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/>
          <a:lstStyle/>
          <a:p>
            <a:r>
              <a:rPr lang="en-US" altLang="zh-TW" dirty="0"/>
              <a:t>Some required mathematics (Calculus: Differential)</a:t>
            </a:r>
          </a:p>
          <a:p>
            <a:pPr lvl="0"/>
            <a:r>
              <a:rPr lang="en-US" altLang="zh-TW" dirty="0" smtClean="0"/>
              <a:t>Some </a:t>
            </a:r>
            <a:r>
              <a:rPr lang="en-US" altLang="zh-TW" dirty="0"/>
              <a:t>basic tools for programming and scientific plotting: </a:t>
            </a:r>
            <a:r>
              <a:rPr lang="en-US" altLang="zh-TW" dirty="0" err="1"/>
              <a:t>Matlab</a:t>
            </a:r>
            <a:r>
              <a:rPr lang="en-US" altLang="zh-TW" dirty="0"/>
              <a:t>, Python, Julia Language, </a:t>
            </a:r>
            <a:r>
              <a:rPr lang="en-US" altLang="zh-TW" dirty="0" smtClean="0"/>
              <a:t>GMT</a:t>
            </a:r>
          </a:p>
          <a:p>
            <a:pPr lvl="0"/>
            <a:r>
              <a:rPr lang="en-US" altLang="zh-TW" dirty="0" smtClean="0"/>
              <a:t>Some scientific graphs for oceanography</a:t>
            </a:r>
          </a:p>
          <a:p>
            <a:r>
              <a:rPr lang="en-US" altLang="zh-TW" dirty="0" smtClean="0"/>
              <a:t>Some methods of observing ocean currents (may be next week)</a:t>
            </a:r>
            <a:endParaRPr lang="zh-TW" altLang="zh-TW" dirty="0"/>
          </a:p>
          <a:p>
            <a:pPr lvl="0"/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Basic calculus that we need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Differential/Derivation 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591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Differential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What this mean: the differentiation of parameter </a:t>
            </a:r>
            <a:r>
              <a:rPr lang="en-US" altLang="zh-TW" i="1" dirty="0" smtClean="0"/>
              <a:t>q</a:t>
            </a:r>
            <a:r>
              <a:rPr lang="en-US" altLang="zh-TW" dirty="0" smtClean="0"/>
              <a:t> with respect to time (</a:t>
            </a:r>
            <a:r>
              <a:rPr lang="en-US" altLang="zh-TW" i="1" dirty="0" smtClean="0"/>
              <a:t>t</a:t>
            </a:r>
            <a:r>
              <a:rPr lang="en-US" altLang="zh-TW" dirty="0" smtClean="0"/>
              <a:t>)?</a:t>
            </a:r>
          </a:p>
          <a:p>
            <a:r>
              <a:rPr lang="en-US" altLang="zh-TW" dirty="0" smtClean="0"/>
              <a:t>What is its physical meaning?</a:t>
            </a:r>
            <a:endParaRPr lang="zh-TW" altLang="en-US" dirty="0"/>
          </a:p>
        </p:txBody>
      </p:sp>
      <p:graphicFrame>
        <p:nvGraphicFramePr>
          <p:cNvPr id="86018" name="Object 2"/>
          <p:cNvGraphicFramePr>
            <a:graphicFrameLocks noChangeAspect="1"/>
          </p:cNvGraphicFramePr>
          <p:nvPr/>
        </p:nvGraphicFramePr>
        <p:xfrm>
          <a:off x="3491880" y="3789040"/>
          <a:ext cx="982663" cy="169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60" name="Equation" r:id="rId3" imgW="228600" imgH="393480" progId="Equation.3">
                  <p:embed/>
                </p:oleObj>
              </mc:Choice>
              <mc:Fallback>
                <p:oleObj name="Equation" r:id="rId3" imgW="228600" imgH="393480" progId="Equation.3">
                  <p:embed/>
                  <p:pic>
                    <p:nvPicPr>
                      <p:cNvPr id="8601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1880" y="3789040"/>
                        <a:ext cx="982663" cy="1693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896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C4F5BE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C4F5BE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1622</TotalTime>
  <Words>1140</Words>
  <Application>Microsoft Office PowerPoint</Application>
  <PresentationFormat>如螢幕大小 (4:3)</PresentationFormat>
  <Paragraphs>231</Paragraphs>
  <Slides>54</Slides>
  <Notes>7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54</vt:i4>
      </vt:variant>
    </vt:vector>
  </HeadingPairs>
  <TitlesOfParts>
    <vt:vector size="57" baseType="lpstr">
      <vt:lpstr>Office 佈景主題</vt:lpstr>
      <vt:lpstr>Equation</vt:lpstr>
      <vt:lpstr>方程式</vt:lpstr>
      <vt:lpstr>Homework 1 (Discussion)</vt:lpstr>
      <vt:lpstr>Checking your homework</vt:lpstr>
      <vt:lpstr>教學進度 (期中考前) Schedule (Before mid-term)</vt:lpstr>
      <vt:lpstr>教學進度 (期中考後) Schedule (After mid-term)</vt:lpstr>
      <vt:lpstr>上課檔案或講義連接 (選一)</vt:lpstr>
      <vt:lpstr>Some basic tools &amp; Scientific plots to study ocean currents</vt:lpstr>
      <vt:lpstr>Outline</vt:lpstr>
      <vt:lpstr>Basic calculus that we need</vt:lpstr>
      <vt:lpstr>Differential</vt:lpstr>
      <vt:lpstr>Physical meaning of   Differential</vt:lpstr>
      <vt:lpstr>Speed: Application of derivation </vt:lpstr>
      <vt:lpstr>Physical meaning of   Differential</vt:lpstr>
      <vt:lpstr>Acceleration : Application of derivation </vt:lpstr>
      <vt:lpstr>Physical meaning of   Differential</vt:lpstr>
      <vt:lpstr>Physical meaning of   Differential (Partial)</vt:lpstr>
      <vt:lpstr>Some basic tools for programming and scientific plotting</vt:lpstr>
      <vt:lpstr>Some basic tools for programming and scientific plotting</vt:lpstr>
      <vt:lpstr>Some nice links to learn the coding</vt:lpstr>
      <vt:lpstr>Some nice links to learn the coding</vt:lpstr>
      <vt:lpstr>Some nice links to learn the coding</vt:lpstr>
      <vt:lpstr>Some nice links to learn the coding</vt:lpstr>
      <vt:lpstr>Try yourselves</vt:lpstr>
      <vt:lpstr>PowerPoint 簡報</vt:lpstr>
      <vt:lpstr>PowerPoint 簡報</vt:lpstr>
      <vt:lpstr>Some nice links to learn the coding</vt:lpstr>
      <vt:lpstr>PowerPoint 簡報</vt:lpstr>
      <vt:lpstr>Ocean Data View</vt:lpstr>
      <vt:lpstr>SciDAVis</vt:lpstr>
      <vt:lpstr>Must</vt:lpstr>
      <vt:lpstr>Why do we need at least  one of those tools?</vt:lpstr>
      <vt:lpstr>Why coding?</vt:lpstr>
      <vt:lpstr>Some nice links to learn the coding  (for kids)</vt:lpstr>
      <vt:lpstr>Some scientific plots to study  ocean currents</vt:lpstr>
      <vt:lpstr>What do you see?</vt:lpstr>
      <vt:lpstr>All data are in digits with  spatial grids &amp; temporal resolutions</vt:lpstr>
      <vt:lpstr>Changing in space</vt:lpstr>
      <vt:lpstr>Changing in space</vt:lpstr>
      <vt:lpstr>PowerPoint 簡報</vt:lpstr>
      <vt:lpstr>Advection by currents 平流</vt:lpstr>
      <vt:lpstr>Advection by currents 平流</vt:lpstr>
      <vt:lpstr>Why are ocean currents &amp; circulation so important?</vt:lpstr>
      <vt:lpstr>PowerPoint 簡報</vt:lpstr>
      <vt:lpstr>Temperature-Salinity (TS) Diagrams</vt:lpstr>
      <vt:lpstr>PowerPoint 簡報</vt:lpstr>
      <vt:lpstr>PowerPoint 簡報</vt:lpstr>
      <vt:lpstr>PowerPoint 簡報</vt:lpstr>
      <vt:lpstr>PowerPoint 簡報</vt:lpstr>
      <vt:lpstr>Homework #2 (繳交期限: 2020/3/17) 遲交以50%計算</vt:lpstr>
      <vt:lpstr>Work Flow</vt:lpstr>
      <vt:lpstr>Observing the changes of natural phenomena</vt:lpstr>
      <vt:lpstr>Changing in Time</vt:lpstr>
      <vt:lpstr>Changing in Time</vt:lpstr>
      <vt:lpstr>Changing in Time</vt:lpstr>
      <vt:lpstr>Changing in Time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Some basic tools</dc:title>
  <dc:creator>kilmer</dc:creator>
  <cp:lastModifiedBy>Chow</cp:lastModifiedBy>
  <cp:revision>138</cp:revision>
  <dcterms:created xsi:type="dcterms:W3CDTF">2018-02-27T14:31:46Z</dcterms:created>
  <dcterms:modified xsi:type="dcterms:W3CDTF">2020-03-11T03:43:05Z</dcterms:modified>
</cp:coreProperties>
</file>